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 id="2147483674" r:id="rId3"/>
    <p:sldMasterId id="2147483675" r:id="rId4"/>
    <p:sldMasterId id="2147483699" r:id="rId5"/>
  </p:sldMasterIdLst>
  <p:notesMasterIdLst>
    <p:notesMasterId r:id="rId32"/>
  </p:notesMasterIdLst>
  <p:handoutMasterIdLst>
    <p:handoutMasterId r:id="rId33"/>
  </p:handoutMasterIdLst>
  <p:sldIdLst>
    <p:sldId id="325" r:id="rId6"/>
    <p:sldId id="293" r:id="rId7"/>
    <p:sldId id="287" r:id="rId8"/>
    <p:sldId id="318" r:id="rId9"/>
    <p:sldId id="290" r:id="rId10"/>
    <p:sldId id="294" r:id="rId11"/>
    <p:sldId id="320" r:id="rId12"/>
    <p:sldId id="322" r:id="rId13"/>
    <p:sldId id="295" r:id="rId14"/>
    <p:sldId id="323" r:id="rId15"/>
    <p:sldId id="324" r:id="rId16"/>
    <p:sldId id="321" r:id="rId17"/>
    <p:sldId id="328" r:id="rId18"/>
    <p:sldId id="288" r:id="rId19"/>
    <p:sldId id="311" r:id="rId20"/>
    <p:sldId id="333" r:id="rId21"/>
    <p:sldId id="312" r:id="rId22"/>
    <p:sldId id="310" r:id="rId23"/>
    <p:sldId id="309" r:id="rId24"/>
    <p:sldId id="331" r:id="rId25"/>
    <p:sldId id="326" r:id="rId26"/>
    <p:sldId id="332" r:id="rId27"/>
    <p:sldId id="289" r:id="rId28"/>
    <p:sldId id="329" r:id="rId29"/>
    <p:sldId id="291" r:id="rId30"/>
    <p:sldId id="282" r:id="rId31"/>
  </p:sldIdLst>
  <p:sldSz cx="9144000" cy="6858000" type="screen4x3"/>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FF"/>
    <a:srgbClr val="FFFF99"/>
    <a:srgbClr val="33CCFF"/>
    <a:srgbClr val="66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D0E180-9926-4F6E-83D0-AC5C54322384}">
  <a:tblStyle styleId="{DDD0E180-9926-4F6E-83D0-AC5C54322384}"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56" autoAdjust="0"/>
    <p:restoredTop sz="94660"/>
  </p:normalViewPr>
  <p:slideViewPr>
    <p:cSldViewPr snapToGrid="0">
      <p:cViewPr varScale="1">
        <p:scale>
          <a:sx n="67" d="100"/>
          <a:sy n="67" d="100"/>
        </p:scale>
        <p:origin x="88" y="1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svg"/><Relationship Id="rId1" Type="http://schemas.openxmlformats.org/officeDocument/2006/relationships/image" Target="../media/image23.png"/><Relationship Id="rId6" Type="http://schemas.openxmlformats.org/officeDocument/2006/relationships/image" Target="../media/image22.svg"/><Relationship Id="rId5" Type="http://schemas.openxmlformats.org/officeDocument/2006/relationships/image" Target="../media/image25.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29B6E-2D6A-4242-998C-C8B2B1262C4A}"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431464A-96E7-4F89-A977-A367AF6F7DE8}">
      <dgm:prSet/>
      <dgm:spPr/>
      <dgm:t>
        <a:bodyPr/>
        <a:lstStyle/>
        <a:p>
          <a:r>
            <a:rPr lang="en-US" b="1" dirty="0"/>
            <a:t>Found in desktop icons/applications</a:t>
          </a:r>
        </a:p>
      </dgm:t>
    </dgm:pt>
    <dgm:pt modelId="{E7217BE8-5322-4027-BBBC-B0F1066C3380}" type="parTrans" cxnId="{78B4C5FE-54C3-4F68-B104-D848B28FB1B4}">
      <dgm:prSet/>
      <dgm:spPr/>
      <dgm:t>
        <a:bodyPr/>
        <a:lstStyle/>
        <a:p>
          <a:endParaRPr lang="en-US"/>
        </a:p>
      </dgm:t>
    </dgm:pt>
    <dgm:pt modelId="{FE4146A0-8A88-42CE-B31B-9977F8972490}" type="sibTrans" cxnId="{78B4C5FE-54C3-4F68-B104-D848B28FB1B4}">
      <dgm:prSet/>
      <dgm:spPr/>
      <dgm:t>
        <a:bodyPr/>
        <a:lstStyle/>
        <a:p>
          <a:endParaRPr lang="en-US"/>
        </a:p>
      </dgm:t>
    </dgm:pt>
    <dgm:pt modelId="{982F8F94-8968-4E32-95EE-33467D0441C0}">
      <dgm:prSet/>
      <dgm:spPr/>
      <dgm:t>
        <a:bodyPr/>
        <a:lstStyle/>
        <a:p>
          <a:r>
            <a:rPr lang="en-US" b="1" dirty="0"/>
            <a:t>Interventions to modify behavior before an office referral is necessary</a:t>
          </a:r>
        </a:p>
      </dgm:t>
    </dgm:pt>
    <dgm:pt modelId="{2D16C6B1-DA1B-4D7F-9C93-BE7E841419AA}" type="parTrans" cxnId="{6DE8CCA7-5A4D-40D4-BA03-90523804FB3F}">
      <dgm:prSet/>
      <dgm:spPr/>
      <dgm:t>
        <a:bodyPr/>
        <a:lstStyle/>
        <a:p>
          <a:endParaRPr lang="en-US"/>
        </a:p>
      </dgm:t>
    </dgm:pt>
    <dgm:pt modelId="{5556D28C-5B24-40F8-B9F2-EA876C6E6ED0}" type="sibTrans" cxnId="{6DE8CCA7-5A4D-40D4-BA03-90523804FB3F}">
      <dgm:prSet/>
      <dgm:spPr/>
      <dgm:t>
        <a:bodyPr/>
        <a:lstStyle/>
        <a:p>
          <a:endParaRPr lang="en-US"/>
        </a:p>
      </dgm:t>
    </dgm:pt>
    <dgm:pt modelId="{DA24552C-294F-4FC2-9BB7-DF2947C89D57}">
      <dgm:prSet/>
      <dgm:spPr/>
      <dgm:t>
        <a:bodyPr/>
        <a:lstStyle/>
        <a:p>
          <a:r>
            <a:rPr lang="en-US" b="1" dirty="0"/>
            <a:t>Follow the graduated progression</a:t>
          </a:r>
        </a:p>
      </dgm:t>
    </dgm:pt>
    <dgm:pt modelId="{4ED9FFFD-5377-4B34-9D05-AAE4AD941719}" type="parTrans" cxnId="{A575BD4A-C265-47C0-B1AB-4CAD0870F475}">
      <dgm:prSet/>
      <dgm:spPr/>
      <dgm:t>
        <a:bodyPr/>
        <a:lstStyle/>
        <a:p>
          <a:endParaRPr lang="en-US"/>
        </a:p>
      </dgm:t>
    </dgm:pt>
    <dgm:pt modelId="{563CDB14-253F-4878-9913-6730BD1DFA50}" type="sibTrans" cxnId="{A575BD4A-C265-47C0-B1AB-4CAD0870F475}">
      <dgm:prSet/>
      <dgm:spPr/>
      <dgm:t>
        <a:bodyPr/>
        <a:lstStyle/>
        <a:p>
          <a:endParaRPr lang="en-US"/>
        </a:p>
      </dgm:t>
    </dgm:pt>
    <dgm:pt modelId="{F2E96DE0-6EE7-4645-920F-0FF0CF6FF311}" type="pres">
      <dgm:prSet presAssocID="{92029B6E-2D6A-4242-998C-C8B2B1262C4A}" presName="root" presStyleCnt="0">
        <dgm:presLayoutVars>
          <dgm:dir/>
          <dgm:resizeHandles val="exact"/>
        </dgm:presLayoutVars>
      </dgm:prSet>
      <dgm:spPr/>
    </dgm:pt>
    <dgm:pt modelId="{0DB514CD-AE1A-4BC3-A5CC-F03C50F5D759}" type="pres">
      <dgm:prSet presAssocID="{C431464A-96E7-4F89-A977-A367AF6F7DE8}" presName="compNode" presStyleCnt="0"/>
      <dgm:spPr/>
    </dgm:pt>
    <dgm:pt modelId="{4406F721-D3D2-4A19-8F69-D9824F69A5D0}" type="pres">
      <dgm:prSet presAssocID="{C431464A-96E7-4F89-A977-A367AF6F7DE8}" presName="bgRect" presStyleLbl="bgShp" presStyleIdx="0" presStyleCnt="3"/>
      <dgm:spPr/>
    </dgm:pt>
    <dgm:pt modelId="{BA166E7F-6FE5-4DDB-80B7-68C53F9B1053}" type="pres">
      <dgm:prSet presAssocID="{C431464A-96E7-4F89-A977-A367AF6F7D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97BF8DD7-FC4E-451B-BF1C-17DEA7B9039D}" type="pres">
      <dgm:prSet presAssocID="{C431464A-96E7-4F89-A977-A367AF6F7DE8}" presName="spaceRect" presStyleCnt="0"/>
      <dgm:spPr/>
    </dgm:pt>
    <dgm:pt modelId="{7DAEFC88-0CD2-4750-8F14-20875479A9E9}" type="pres">
      <dgm:prSet presAssocID="{C431464A-96E7-4F89-A977-A367AF6F7DE8}" presName="parTx" presStyleLbl="revTx" presStyleIdx="0" presStyleCnt="3">
        <dgm:presLayoutVars>
          <dgm:chMax val="0"/>
          <dgm:chPref val="0"/>
        </dgm:presLayoutVars>
      </dgm:prSet>
      <dgm:spPr/>
    </dgm:pt>
    <dgm:pt modelId="{499688A1-C485-4FBA-80C6-620C1D226342}" type="pres">
      <dgm:prSet presAssocID="{FE4146A0-8A88-42CE-B31B-9977F8972490}" presName="sibTrans" presStyleCnt="0"/>
      <dgm:spPr/>
    </dgm:pt>
    <dgm:pt modelId="{0A066736-D1A9-4600-AD8F-A0F42731466E}" type="pres">
      <dgm:prSet presAssocID="{982F8F94-8968-4E32-95EE-33467D0441C0}" presName="compNode" presStyleCnt="0"/>
      <dgm:spPr/>
    </dgm:pt>
    <dgm:pt modelId="{ECBEDCE8-0C7D-48D6-B770-4F6FE95756B1}" type="pres">
      <dgm:prSet presAssocID="{982F8F94-8968-4E32-95EE-33467D0441C0}" presName="bgRect" presStyleLbl="bgShp" presStyleIdx="1" presStyleCnt="3"/>
      <dgm:spPr/>
    </dgm:pt>
    <dgm:pt modelId="{DBD3E88B-803D-44A7-AC4C-1AD78CB7AB59}" type="pres">
      <dgm:prSet presAssocID="{982F8F94-8968-4E32-95EE-33467D0441C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wash"/>
        </a:ext>
      </dgm:extLst>
    </dgm:pt>
    <dgm:pt modelId="{972BC428-B28F-4975-B5D1-B6857E3BADBF}" type="pres">
      <dgm:prSet presAssocID="{982F8F94-8968-4E32-95EE-33467D0441C0}" presName="spaceRect" presStyleCnt="0"/>
      <dgm:spPr/>
    </dgm:pt>
    <dgm:pt modelId="{89CF5671-B756-4ED9-838F-E7607BE745EA}" type="pres">
      <dgm:prSet presAssocID="{982F8F94-8968-4E32-95EE-33467D0441C0}" presName="parTx" presStyleLbl="revTx" presStyleIdx="1" presStyleCnt="3">
        <dgm:presLayoutVars>
          <dgm:chMax val="0"/>
          <dgm:chPref val="0"/>
        </dgm:presLayoutVars>
      </dgm:prSet>
      <dgm:spPr/>
    </dgm:pt>
    <dgm:pt modelId="{17863336-560D-446C-B95B-85C0B24F946B}" type="pres">
      <dgm:prSet presAssocID="{5556D28C-5B24-40F8-B9F2-EA876C6E6ED0}" presName="sibTrans" presStyleCnt="0"/>
      <dgm:spPr/>
    </dgm:pt>
    <dgm:pt modelId="{7AFC7B7E-F2D7-4F3D-A3B0-E8471FEE1309}" type="pres">
      <dgm:prSet presAssocID="{DA24552C-294F-4FC2-9BB7-DF2947C89D57}" presName="compNode" presStyleCnt="0"/>
      <dgm:spPr/>
    </dgm:pt>
    <dgm:pt modelId="{2538514E-E44A-436E-9D7C-7DFBF0BCAFEE}" type="pres">
      <dgm:prSet presAssocID="{DA24552C-294F-4FC2-9BB7-DF2947C89D57}" presName="bgRect" presStyleLbl="bgShp" presStyleIdx="2" presStyleCnt="3"/>
      <dgm:spPr/>
    </dgm:pt>
    <dgm:pt modelId="{D5B55DA5-C6E9-4D09-936B-63E20FF3D0E4}" type="pres">
      <dgm:prSet presAssocID="{DA24552C-294F-4FC2-9BB7-DF2947C89D5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FDBA41D9-ED84-4CCE-BCC9-85334988D5C4}" type="pres">
      <dgm:prSet presAssocID="{DA24552C-294F-4FC2-9BB7-DF2947C89D57}" presName="spaceRect" presStyleCnt="0"/>
      <dgm:spPr/>
    </dgm:pt>
    <dgm:pt modelId="{72D1932B-BE40-4B4B-9464-EA7629DA8E70}" type="pres">
      <dgm:prSet presAssocID="{DA24552C-294F-4FC2-9BB7-DF2947C89D57}" presName="parTx" presStyleLbl="revTx" presStyleIdx="2" presStyleCnt="3">
        <dgm:presLayoutVars>
          <dgm:chMax val="0"/>
          <dgm:chPref val="0"/>
        </dgm:presLayoutVars>
      </dgm:prSet>
      <dgm:spPr/>
    </dgm:pt>
  </dgm:ptLst>
  <dgm:cxnLst>
    <dgm:cxn modelId="{A487A420-744C-48E2-8D37-C4C2766031F4}" type="presOf" srcId="{C431464A-96E7-4F89-A977-A367AF6F7DE8}" destId="{7DAEFC88-0CD2-4750-8F14-20875479A9E9}" srcOrd="0" destOrd="0" presId="urn:microsoft.com/office/officeart/2018/2/layout/IconVerticalSolidList"/>
    <dgm:cxn modelId="{9B3CEF24-8422-407F-8CAF-DF37DC1F0B88}" type="presOf" srcId="{982F8F94-8968-4E32-95EE-33467D0441C0}" destId="{89CF5671-B756-4ED9-838F-E7607BE745EA}" srcOrd="0" destOrd="0" presId="urn:microsoft.com/office/officeart/2018/2/layout/IconVerticalSolidList"/>
    <dgm:cxn modelId="{468CFF3C-817C-4871-B7C3-E179D668B2D0}" type="presOf" srcId="{92029B6E-2D6A-4242-998C-C8B2B1262C4A}" destId="{F2E96DE0-6EE7-4645-920F-0FF0CF6FF311}" srcOrd="0" destOrd="0" presId="urn:microsoft.com/office/officeart/2018/2/layout/IconVerticalSolidList"/>
    <dgm:cxn modelId="{A575BD4A-C265-47C0-B1AB-4CAD0870F475}" srcId="{92029B6E-2D6A-4242-998C-C8B2B1262C4A}" destId="{DA24552C-294F-4FC2-9BB7-DF2947C89D57}" srcOrd="2" destOrd="0" parTransId="{4ED9FFFD-5377-4B34-9D05-AAE4AD941719}" sibTransId="{563CDB14-253F-4878-9913-6730BD1DFA50}"/>
    <dgm:cxn modelId="{0037AE92-81EA-4E97-B738-BA1F0292F729}" type="presOf" srcId="{DA24552C-294F-4FC2-9BB7-DF2947C89D57}" destId="{72D1932B-BE40-4B4B-9464-EA7629DA8E70}" srcOrd="0" destOrd="0" presId="urn:microsoft.com/office/officeart/2018/2/layout/IconVerticalSolidList"/>
    <dgm:cxn modelId="{6DE8CCA7-5A4D-40D4-BA03-90523804FB3F}" srcId="{92029B6E-2D6A-4242-998C-C8B2B1262C4A}" destId="{982F8F94-8968-4E32-95EE-33467D0441C0}" srcOrd="1" destOrd="0" parTransId="{2D16C6B1-DA1B-4D7F-9C93-BE7E841419AA}" sibTransId="{5556D28C-5B24-40F8-B9F2-EA876C6E6ED0}"/>
    <dgm:cxn modelId="{78B4C5FE-54C3-4F68-B104-D848B28FB1B4}" srcId="{92029B6E-2D6A-4242-998C-C8B2B1262C4A}" destId="{C431464A-96E7-4F89-A977-A367AF6F7DE8}" srcOrd="0" destOrd="0" parTransId="{E7217BE8-5322-4027-BBBC-B0F1066C3380}" sibTransId="{FE4146A0-8A88-42CE-B31B-9977F8972490}"/>
    <dgm:cxn modelId="{4262F842-1344-40C0-A9FB-43B9DB12F693}" type="presParOf" srcId="{F2E96DE0-6EE7-4645-920F-0FF0CF6FF311}" destId="{0DB514CD-AE1A-4BC3-A5CC-F03C50F5D759}" srcOrd="0" destOrd="0" presId="urn:microsoft.com/office/officeart/2018/2/layout/IconVerticalSolidList"/>
    <dgm:cxn modelId="{08D74F24-8584-4B91-A629-532BFDDF18B7}" type="presParOf" srcId="{0DB514CD-AE1A-4BC3-A5CC-F03C50F5D759}" destId="{4406F721-D3D2-4A19-8F69-D9824F69A5D0}" srcOrd="0" destOrd="0" presId="urn:microsoft.com/office/officeart/2018/2/layout/IconVerticalSolidList"/>
    <dgm:cxn modelId="{5B2D4215-D3C3-4DEB-88AD-CA9B70C30F0C}" type="presParOf" srcId="{0DB514CD-AE1A-4BC3-A5CC-F03C50F5D759}" destId="{BA166E7F-6FE5-4DDB-80B7-68C53F9B1053}" srcOrd="1" destOrd="0" presId="urn:microsoft.com/office/officeart/2018/2/layout/IconVerticalSolidList"/>
    <dgm:cxn modelId="{A16E00B4-A9AE-4A5F-85EF-CE9EDE6AA62E}" type="presParOf" srcId="{0DB514CD-AE1A-4BC3-A5CC-F03C50F5D759}" destId="{97BF8DD7-FC4E-451B-BF1C-17DEA7B9039D}" srcOrd="2" destOrd="0" presId="urn:microsoft.com/office/officeart/2018/2/layout/IconVerticalSolidList"/>
    <dgm:cxn modelId="{E21BB82F-7560-48FF-9292-1608B5FB1624}" type="presParOf" srcId="{0DB514CD-AE1A-4BC3-A5CC-F03C50F5D759}" destId="{7DAEFC88-0CD2-4750-8F14-20875479A9E9}" srcOrd="3" destOrd="0" presId="urn:microsoft.com/office/officeart/2018/2/layout/IconVerticalSolidList"/>
    <dgm:cxn modelId="{7BE52D23-2516-4989-803E-93C0D3F277EF}" type="presParOf" srcId="{F2E96DE0-6EE7-4645-920F-0FF0CF6FF311}" destId="{499688A1-C485-4FBA-80C6-620C1D226342}" srcOrd="1" destOrd="0" presId="urn:microsoft.com/office/officeart/2018/2/layout/IconVerticalSolidList"/>
    <dgm:cxn modelId="{84B5406F-67F7-4707-BC9A-98269816304B}" type="presParOf" srcId="{F2E96DE0-6EE7-4645-920F-0FF0CF6FF311}" destId="{0A066736-D1A9-4600-AD8F-A0F42731466E}" srcOrd="2" destOrd="0" presId="urn:microsoft.com/office/officeart/2018/2/layout/IconVerticalSolidList"/>
    <dgm:cxn modelId="{F5A65A74-32F8-4411-AD2B-09048F22164F}" type="presParOf" srcId="{0A066736-D1A9-4600-AD8F-A0F42731466E}" destId="{ECBEDCE8-0C7D-48D6-B770-4F6FE95756B1}" srcOrd="0" destOrd="0" presId="urn:microsoft.com/office/officeart/2018/2/layout/IconVerticalSolidList"/>
    <dgm:cxn modelId="{510AA1FD-BCAF-4C92-B7BB-DCD285A0048B}" type="presParOf" srcId="{0A066736-D1A9-4600-AD8F-A0F42731466E}" destId="{DBD3E88B-803D-44A7-AC4C-1AD78CB7AB59}" srcOrd="1" destOrd="0" presId="urn:microsoft.com/office/officeart/2018/2/layout/IconVerticalSolidList"/>
    <dgm:cxn modelId="{431198CF-53AB-4E42-8D68-1432CF0F8B28}" type="presParOf" srcId="{0A066736-D1A9-4600-AD8F-A0F42731466E}" destId="{972BC428-B28F-4975-B5D1-B6857E3BADBF}" srcOrd="2" destOrd="0" presId="urn:microsoft.com/office/officeart/2018/2/layout/IconVerticalSolidList"/>
    <dgm:cxn modelId="{27EB185E-6DF9-4088-9C87-A8C0251913CD}" type="presParOf" srcId="{0A066736-D1A9-4600-AD8F-A0F42731466E}" destId="{89CF5671-B756-4ED9-838F-E7607BE745EA}" srcOrd="3" destOrd="0" presId="urn:microsoft.com/office/officeart/2018/2/layout/IconVerticalSolidList"/>
    <dgm:cxn modelId="{B06DA9AA-0232-4477-9A23-A44BC194928E}" type="presParOf" srcId="{F2E96DE0-6EE7-4645-920F-0FF0CF6FF311}" destId="{17863336-560D-446C-B95B-85C0B24F946B}" srcOrd="3" destOrd="0" presId="urn:microsoft.com/office/officeart/2018/2/layout/IconVerticalSolidList"/>
    <dgm:cxn modelId="{0A2E4472-9C69-42BC-842E-3FCEDAFF30E5}" type="presParOf" srcId="{F2E96DE0-6EE7-4645-920F-0FF0CF6FF311}" destId="{7AFC7B7E-F2D7-4F3D-A3B0-E8471FEE1309}" srcOrd="4" destOrd="0" presId="urn:microsoft.com/office/officeart/2018/2/layout/IconVerticalSolidList"/>
    <dgm:cxn modelId="{007E7FC4-F41E-42CC-BB34-75DA77CAF0E7}" type="presParOf" srcId="{7AFC7B7E-F2D7-4F3D-A3B0-E8471FEE1309}" destId="{2538514E-E44A-436E-9D7C-7DFBF0BCAFEE}" srcOrd="0" destOrd="0" presId="urn:microsoft.com/office/officeart/2018/2/layout/IconVerticalSolidList"/>
    <dgm:cxn modelId="{AF5856F1-251B-486C-BAC5-B6C32DBF4D40}" type="presParOf" srcId="{7AFC7B7E-F2D7-4F3D-A3B0-E8471FEE1309}" destId="{D5B55DA5-C6E9-4D09-936B-63E20FF3D0E4}" srcOrd="1" destOrd="0" presId="urn:microsoft.com/office/officeart/2018/2/layout/IconVerticalSolidList"/>
    <dgm:cxn modelId="{1B44F081-4374-4585-AF04-25CD5F20E5ED}" type="presParOf" srcId="{7AFC7B7E-F2D7-4F3D-A3B0-E8471FEE1309}" destId="{FDBA41D9-ED84-4CCE-BCC9-85334988D5C4}" srcOrd="2" destOrd="0" presId="urn:microsoft.com/office/officeart/2018/2/layout/IconVerticalSolidList"/>
    <dgm:cxn modelId="{5A924B70-DA33-4468-8F3E-140509C4AB37}" type="presParOf" srcId="{7AFC7B7E-F2D7-4F3D-A3B0-E8471FEE1309}" destId="{72D1932B-BE40-4B4B-9464-EA7629DA8E7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6F721-D3D2-4A19-8F69-D9824F69A5D0}">
      <dsp:nvSpPr>
        <dsp:cNvPr id="0" name=""/>
        <dsp:cNvSpPr/>
      </dsp:nvSpPr>
      <dsp:spPr>
        <a:xfrm>
          <a:off x="0" y="718"/>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166E7F-6FE5-4DDB-80B7-68C53F9B1053}">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AEFC88-0CD2-4750-8F14-20875479A9E9}">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b="1" kern="1200" dirty="0"/>
            <a:t>Found in desktop icons/applications</a:t>
          </a:r>
        </a:p>
      </dsp:txBody>
      <dsp:txXfrm>
        <a:off x="1941716" y="718"/>
        <a:ext cx="2943486" cy="1681139"/>
      </dsp:txXfrm>
    </dsp:sp>
    <dsp:sp modelId="{ECBEDCE8-0C7D-48D6-B770-4F6FE95756B1}">
      <dsp:nvSpPr>
        <dsp:cNvPr id="0" name=""/>
        <dsp:cNvSpPr/>
      </dsp:nvSpPr>
      <dsp:spPr>
        <a:xfrm>
          <a:off x="0" y="2102143"/>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D3E88B-803D-44A7-AC4C-1AD78CB7AB59}">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CF5671-B756-4ED9-838F-E7607BE745EA}">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b="1" kern="1200" dirty="0"/>
            <a:t>Interventions to modify behavior before an office referral is necessary</a:t>
          </a:r>
        </a:p>
      </dsp:txBody>
      <dsp:txXfrm>
        <a:off x="1941716" y="2102143"/>
        <a:ext cx="2943486" cy="1681139"/>
      </dsp:txXfrm>
    </dsp:sp>
    <dsp:sp modelId="{2538514E-E44A-436E-9D7C-7DFBF0BCAFEE}">
      <dsp:nvSpPr>
        <dsp:cNvPr id="0" name=""/>
        <dsp:cNvSpPr/>
      </dsp:nvSpPr>
      <dsp:spPr>
        <a:xfrm>
          <a:off x="0" y="4203567"/>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55DA5-C6E9-4D09-936B-63E20FF3D0E4}">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D1932B-BE40-4B4B-9464-EA7629DA8E70}">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b="1" kern="1200" dirty="0"/>
            <a:t>Follow the graduated progression</a:t>
          </a:r>
        </a:p>
      </dsp:txBody>
      <dsp:txXfrm>
        <a:off x="1941716" y="4203567"/>
        <a:ext cx="2943486"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629946-A2FF-4112-9F24-E3E7826D37E3}"/>
              </a:ext>
            </a:extLst>
          </p:cNvPr>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F1ED71-296C-4542-BEE1-89DD7D5D1684}"/>
              </a:ext>
            </a:extLst>
          </p:cNvPr>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9485DDFB-9221-4ED8-949A-7BF7A45EDCF3}" type="datetimeFigureOut">
              <a:rPr lang="en-US" smtClean="0"/>
              <a:t>8/19/2019</a:t>
            </a:fld>
            <a:endParaRPr lang="en-US"/>
          </a:p>
        </p:txBody>
      </p:sp>
      <p:sp>
        <p:nvSpPr>
          <p:cNvPr id="4" name="Footer Placeholder 3">
            <a:extLst>
              <a:ext uri="{FF2B5EF4-FFF2-40B4-BE49-F238E27FC236}">
                <a16:creationId xmlns:a16="http://schemas.microsoft.com/office/drawing/2014/main" id="{6F9468E0-24A8-4014-B816-F722FB5F3AA9}"/>
              </a:ext>
            </a:extLst>
          </p:cNvPr>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5C3C93-CEEE-4428-B34B-8FD52B07FFE7}"/>
              </a:ext>
            </a:extLst>
          </p:cNvPr>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9BD3F64D-4918-4581-995A-6D8E1354EC7C}" type="slidenum">
              <a:rPr lang="en-US" smtClean="0"/>
              <a:t>‹#›</a:t>
            </a:fld>
            <a:endParaRPr lang="en-US"/>
          </a:p>
        </p:txBody>
      </p:sp>
    </p:spTree>
    <p:extLst>
      <p:ext uri="{BB962C8B-B14F-4D97-AF65-F5344CB8AC3E}">
        <p14:creationId xmlns:p14="http://schemas.microsoft.com/office/powerpoint/2010/main" val="969404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1"/>
            <a:ext cx="2972421"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Shape 4"/>
          <p:cNvSpPr txBox="1">
            <a:spLocks noGrp="1"/>
          </p:cNvSpPr>
          <p:nvPr>
            <p:ph type="dt" idx="10"/>
          </p:nvPr>
        </p:nvSpPr>
        <p:spPr>
          <a:xfrm>
            <a:off x="3885579" y="1"/>
            <a:ext cx="2972421"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Shape 5"/>
          <p:cNvSpPr>
            <a:spLocks noGrp="1" noRot="1" noChangeAspect="1"/>
          </p:cNvSpPr>
          <p:nvPr>
            <p:ph type="sldImg" idx="3"/>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710" y="4416426"/>
            <a:ext cx="5028578" cy="4183061"/>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1" y="8831262"/>
            <a:ext cx="2972421" cy="4651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Shape 8"/>
          <p:cNvSpPr txBox="1">
            <a:spLocks noGrp="1"/>
          </p:cNvSpPr>
          <p:nvPr>
            <p:ph type="sldNum" idx="12"/>
          </p:nvPr>
        </p:nvSpPr>
        <p:spPr>
          <a:xfrm>
            <a:off x="3885579" y="8831262"/>
            <a:ext cx="2972421"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988728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smtClean="0">
                <a:solidFill>
                  <a:srgbClr val="000000"/>
                </a:solidFill>
                <a:latin typeface="Times New Roman"/>
                <a:ea typeface="Times New Roman"/>
                <a:cs typeface="Times New Roman"/>
                <a:sym typeface="Times New Roman"/>
              </a:rPr>
              <a:t>5</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3527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smtClean="0">
                <a:solidFill>
                  <a:srgbClr val="000000"/>
                </a:solidFill>
                <a:latin typeface="Times New Roman"/>
                <a:ea typeface="Times New Roman"/>
                <a:cs typeface="Times New Roman"/>
                <a:sym typeface="Times New Roman"/>
              </a:rPr>
              <a:t>8</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35303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F3D29-EB71-4DCC-80A0-F4A41DA630B4}" type="slidenum">
              <a:rPr lang="en-US" smtClean="0"/>
              <a:t>14</a:t>
            </a:fld>
            <a:endParaRPr lang="en-US"/>
          </a:p>
        </p:txBody>
      </p:sp>
    </p:spTree>
    <p:extLst>
      <p:ext uri="{BB962C8B-B14F-4D97-AF65-F5344CB8AC3E}">
        <p14:creationId xmlns:p14="http://schemas.microsoft.com/office/powerpoint/2010/main" val="40043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F3D29-EB71-4DCC-80A0-F4A41DA630B4}"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176111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914710" y="4416426"/>
            <a:ext cx="5028578" cy="4183061"/>
          </a:xfrm>
          <a:prstGeom prst="rect">
            <a:avLst/>
          </a:prstGeom>
        </p:spPr>
        <p:txBody>
          <a:bodyPr lIns="91425" tIns="91425" rIns="91425" bIns="91425" anchor="t" anchorCtr="0">
            <a:noAutofit/>
          </a:bodyPr>
          <a:lstStyle/>
          <a:p>
            <a:pPr lvl="0">
              <a:spcBef>
                <a:spcPts val="0"/>
              </a:spcBef>
              <a:buNone/>
            </a:pPr>
            <a:endParaRPr/>
          </a:p>
        </p:txBody>
      </p:sp>
      <p:sp>
        <p:nvSpPr>
          <p:cNvPr id="444" name="Shape 44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38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Text and Clip Art">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682625" y="609600"/>
            <a:ext cx="8080374" cy="1143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74" name="Shape 174"/>
          <p:cNvSpPr txBox="1">
            <a:spLocks noGrp="1"/>
          </p:cNvSpPr>
          <p:nvPr>
            <p:ph type="body" idx="1"/>
          </p:nvPr>
        </p:nvSpPr>
        <p:spPr>
          <a:xfrm>
            <a:off x="682625" y="1981200"/>
            <a:ext cx="3809999" cy="4114800"/>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404040"/>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404040"/>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404040"/>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75" name="Shape 175"/>
          <p:cNvSpPr>
            <a:spLocks noGrp="1"/>
          </p:cNvSpPr>
          <p:nvPr>
            <p:ph type="clipArt" idx="2"/>
          </p:nvPr>
        </p:nvSpPr>
        <p:spPr>
          <a:xfrm>
            <a:off x="4645025" y="1981200"/>
            <a:ext cx="3809999" cy="4114800"/>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404040"/>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404040"/>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404040"/>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76" name="Shape 176"/>
          <p:cNvSpPr txBox="1">
            <a:spLocks noGrp="1"/>
          </p:cNvSpPr>
          <p:nvPr>
            <p:ph type="dt" idx="10"/>
          </p:nvPr>
        </p:nvSpPr>
        <p:spPr>
          <a:xfrm>
            <a:off x="7215186" y="6442075"/>
            <a:ext cx="1904999" cy="381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fld id="{D0E4D3F0-8EA9-41D1-933A-BE8229C3B2F8}" type="datetime1">
              <a:rPr lang="en-US" smtClean="0"/>
              <a:t>8/19/2019</a:t>
            </a:fld>
            <a:endParaRPr/>
          </a:p>
        </p:txBody>
      </p:sp>
      <p:sp>
        <p:nvSpPr>
          <p:cNvPr id="177" name="Shape 177"/>
          <p:cNvSpPr txBox="1">
            <a:spLocks noGrp="1"/>
          </p:cNvSpPr>
          <p:nvPr>
            <p:ph type="ftr" idx="11"/>
          </p:nvPr>
        </p:nvSpPr>
        <p:spPr>
          <a:xfrm>
            <a:off x="682625" y="6365875"/>
            <a:ext cx="4267199" cy="457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r>
              <a:rPr lang="en-US"/>
              <a:t>2019 New Teacher Summer Academy</a:t>
            </a:r>
            <a:endParaRPr/>
          </a:p>
        </p:txBody>
      </p:sp>
      <p:sp>
        <p:nvSpPr>
          <p:cNvPr id="178" name="Shape 178"/>
          <p:cNvSpPr txBox="1">
            <a:spLocks noGrp="1"/>
          </p:cNvSpPr>
          <p:nvPr>
            <p:ph type="sldNum" idx="12"/>
          </p:nvPr>
        </p:nvSpPr>
        <p:spPr>
          <a:xfrm>
            <a:off x="7199311" y="6148387"/>
            <a:ext cx="1904999" cy="381000"/>
          </a:xfrm>
          <a:prstGeom prst="rect">
            <a:avLst/>
          </a:prstGeom>
          <a:noFill/>
          <a:ln>
            <a:noFill/>
          </a:ln>
        </p:spPr>
        <p:txBody>
          <a:bodyPr lIns="91425" tIns="45700" rIns="91425" bIns="45700" anchor="ctr" anchorCtr="0">
            <a:noAutofit/>
          </a:bodyPr>
          <a:lstStyle/>
          <a:p>
            <a:pPr marL="457200" marR="0" lvl="1" indent="0" algn="l" rtl="0">
              <a:lnSpc>
                <a:spcPct val="100000"/>
              </a:lnSpc>
              <a:spcBef>
                <a:spcPts val="0"/>
              </a:spcBef>
              <a:spcAft>
                <a:spcPts val="0"/>
              </a:spcAft>
              <a:buClr>
                <a:schemeClr val="dk1"/>
              </a:buClr>
              <a:buSzPct val="25000"/>
              <a:buFont typeface="Times New Roman"/>
              <a:buNone/>
            </a:pPr>
            <a:fld id="{00000000-1234-1234-1234-123412341234}" type="slidenum">
              <a:rPr lang="en-US" sz="2400" b="0" i="0" u="none" strike="noStrike" cap="none">
                <a:solidFill>
                  <a:schemeClr val="dk1"/>
                </a:solidFill>
                <a:latin typeface="Times New Roman"/>
                <a:ea typeface="Times New Roman"/>
                <a:cs typeface="Times New Roman"/>
                <a:sym typeface="Times New Roman"/>
              </a:rPr>
              <a:t>‹#›</a:t>
            </a:fld>
            <a:endParaRPr lang="en-US"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12803-295A-4B5B-9C77-ADA325118528}" type="datetime1">
              <a:rPr lang="en-US" smtClean="0">
                <a:solidFill>
                  <a:prstClr val="black">
                    <a:tint val="75000"/>
                  </a:prstClr>
                </a:solidFill>
              </a:rPr>
              <a:t>8/19/2019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2019 New Teacher Summer Academy</a:t>
            </a:r>
          </a:p>
        </p:txBody>
      </p:sp>
      <p:sp>
        <p:nvSpPr>
          <p:cNvPr id="4" name="Slide Number Placeholder 3"/>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76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EA3754-2EB7-41ED-BFD6-D8663A81F001}" type="datetime1">
              <a:rPr lang="en-US" smtClean="0">
                <a:solidFill>
                  <a:prstClr val="black">
                    <a:tint val="75000"/>
                  </a:prstClr>
                </a:solidFill>
              </a:rPr>
              <a:t>8/19/2019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2019 New Teacher Summer Academy</a:t>
            </a:r>
          </a:p>
        </p:txBody>
      </p:sp>
      <p:sp>
        <p:nvSpPr>
          <p:cNvPr id="7" name="Slide Number Placeholder 6"/>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75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3B7A1-A2A3-4944-9F0F-017F0F25BFAA}" type="datetime1">
              <a:rPr lang="en-US" smtClean="0">
                <a:solidFill>
                  <a:prstClr val="black">
                    <a:tint val="75000"/>
                  </a:prstClr>
                </a:solidFill>
              </a:rPr>
              <a:t>8/19/2019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2019 New Teacher Summer Academy</a:t>
            </a:r>
          </a:p>
        </p:txBody>
      </p:sp>
      <p:sp>
        <p:nvSpPr>
          <p:cNvPr id="7" name="Slide Number Placeholder 6"/>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9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568B88-E565-462F-8F33-546C395D8D00}" type="datetime1">
              <a:rPr lang="en-US" smtClean="0">
                <a:solidFill>
                  <a:prstClr val="black">
                    <a:tint val="75000"/>
                  </a:prstClr>
                </a:solidFill>
              </a:rPr>
              <a:t>8/19/2019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2019 New Teacher Summer Academy</a:t>
            </a:r>
          </a:p>
        </p:txBody>
      </p:sp>
      <p:sp>
        <p:nvSpPr>
          <p:cNvPr id="6" name="Slide Number Placeholder 5"/>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3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65F68-C284-426B-A4B1-0E3DAD9322ED}" type="datetime1">
              <a:rPr lang="en-US" smtClean="0">
                <a:solidFill>
                  <a:prstClr val="black">
                    <a:tint val="75000"/>
                  </a:prstClr>
                </a:solidFill>
              </a:rPr>
              <a:t>8/19/2019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2019 New Teacher Summer Academy</a:t>
            </a:r>
          </a:p>
        </p:txBody>
      </p:sp>
      <p:sp>
        <p:nvSpPr>
          <p:cNvPr id="6" name="Slide Number Placeholder 5"/>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43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E5A4849B-17D6-4EDA-B09E-6C1BEC55C888}" type="datetime1">
              <a:rPr lang="en-US" smtClean="0">
                <a:solidFill>
                  <a:prstClr val="black">
                    <a:tint val="75000"/>
                  </a:prstClr>
                </a:solidFill>
              </a:rPr>
              <a:t>8/19/2019</a:t>
            </a:fld>
            <a:endParaRPr lang="en-US">
              <a:solidFill>
                <a:prstClr val="black">
                  <a:tint val="75000"/>
                </a:prst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r>
              <a:rPr lang="en-US">
                <a:solidFill>
                  <a:prstClr val="black">
                    <a:tint val="75000"/>
                  </a:prstClr>
                </a:solidFill>
              </a:rPr>
              <a:t>2019 New Teacher Summer Academy</a:t>
            </a: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4573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2A4AC-D844-4C7F-BEE4-CE7108E2DB46}" type="datetime1">
              <a:rPr lang="en-US" smtClean="0">
                <a:solidFill>
                  <a:prstClr val="black">
                    <a:tint val="75000"/>
                  </a:prstClr>
                </a:solidFill>
              </a:rPr>
              <a:t>8/19/2019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2019 New Teacher Summer Academy</a:t>
            </a:r>
          </a:p>
        </p:txBody>
      </p:sp>
      <p:sp>
        <p:nvSpPr>
          <p:cNvPr id="6" name="Slide Number Placeholder 5"/>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579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FB41D491-CDA3-4440-A829-9715F61E8882}" type="datetime1">
              <a:rPr lang="en-US" smtClean="0">
                <a:solidFill>
                  <a:prstClr val="black">
                    <a:tint val="75000"/>
                  </a:prstClr>
                </a:solidFill>
              </a:rPr>
              <a:t>8/19/2019</a:t>
            </a:fld>
            <a:endParaRPr lang="en-US">
              <a:solidFill>
                <a:prstClr val="black">
                  <a:tint val="75000"/>
                </a:prstClr>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r>
              <a:rPr lang="en-US">
                <a:solidFill>
                  <a:prstClr val="black">
                    <a:tint val="75000"/>
                  </a:prstClr>
                </a:solidFill>
              </a:rPr>
              <a:t>2019 New Teacher Summer Academy</a:t>
            </a: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64544831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677490-72DA-44DD-93DE-6752201A3DA9}" type="datetime1">
              <a:rPr lang="en-US" smtClean="0">
                <a:solidFill>
                  <a:prstClr val="black">
                    <a:tint val="75000"/>
                  </a:prstClr>
                </a:solidFill>
              </a:rPr>
              <a:t>8/19/2019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2019 New Teacher Summer Academy</a:t>
            </a:r>
          </a:p>
        </p:txBody>
      </p:sp>
      <p:sp>
        <p:nvSpPr>
          <p:cNvPr id="7" name="Slide Number Placeholder 6"/>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24240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405A8-AB9B-41A6-8154-32E65766CB71}" type="datetime1">
              <a:rPr lang="en-US" smtClean="0">
                <a:solidFill>
                  <a:prstClr val="black">
                    <a:tint val="75000"/>
                  </a:prstClr>
                </a:solidFill>
              </a:rPr>
              <a:t>8/19/2019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2019 New Teacher Summer Academy</a:t>
            </a:r>
          </a:p>
        </p:txBody>
      </p:sp>
      <p:sp>
        <p:nvSpPr>
          <p:cNvPr id="9" name="Slide Number Placeholder 8"/>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8443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774885" y="609600"/>
            <a:ext cx="6072182" cy="30225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04" name="Shape 204"/>
          <p:cNvSpPr txBox="1">
            <a:spLocks noGrp="1"/>
          </p:cNvSpPr>
          <p:nvPr>
            <p:ph type="body" idx="1"/>
          </p:nvPr>
        </p:nvSpPr>
        <p:spPr>
          <a:xfrm>
            <a:off x="1101074" y="3632200"/>
            <a:ext cx="5419803" cy="381000"/>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6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404040"/>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404040"/>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404040"/>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05" name="Shape 205"/>
          <p:cNvSpPr txBox="1">
            <a:spLocks noGrp="1"/>
          </p:cNvSpPr>
          <p:nvPr>
            <p:ph type="body" idx="2"/>
          </p:nvPr>
        </p:nvSpPr>
        <p:spPr>
          <a:xfrm>
            <a:off x="609597" y="4470400"/>
            <a:ext cx="6347715" cy="1570961"/>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206" name="Shape 206"/>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fld id="{D52A5A9B-1BE5-41F3-ABFE-A6FFA53D14BF}" type="datetime1">
              <a:rPr lang="en-US" smtClean="0"/>
              <a:t>8/19/2019</a:t>
            </a:fld>
            <a:endParaRPr/>
          </a:p>
        </p:txBody>
      </p:sp>
      <p:sp>
        <p:nvSpPr>
          <p:cNvPr id="207" name="Shape 207"/>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r>
              <a:rPr lang="en-US"/>
              <a:t>2019 New Teacher Summer Academy</a:t>
            </a:r>
            <a:endParaRPr/>
          </a:p>
        </p:txBody>
      </p:sp>
      <p:sp>
        <p:nvSpPr>
          <p:cNvPr id="208" name="Shape 208"/>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457200" marR="0" lvl="1" indent="0" algn="l" rtl="0">
              <a:lnSpc>
                <a:spcPct val="100000"/>
              </a:lnSpc>
              <a:spcBef>
                <a:spcPts val="0"/>
              </a:spcBef>
              <a:spcAft>
                <a:spcPts val="0"/>
              </a:spcAft>
              <a:buClr>
                <a:schemeClr val="dk1"/>
              </a:buClr>
              <a:buSzPct val="25000"/>
              <a:buFont typeface="Times New Roman"/>
              <a:buNone/>
            </a:pPr>
            <a:fld id="{00000000-1234-1234-1234-123412341234}" type="slidenum">
              <a:rPr lang="en-US" sz="2400" b="0" i="0" u="none" strike="noStrike" cap="none">
                <a:solidFill>
                  <a:schemeClr val="dk1"/>
                </a:solidFill>
                <a:latin typeface="Times New Roman"/>
                <a:ea typeface="Times New Roman"/>
                <a:cs typeface="Times New Roman"/>
                <a:sym typeface="Times New Roman"/>
              </a:rPr>
              <a:t>‹#›</a:t>
            </a:fld>
            <a:endParaRPr lang="en-US"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B7CE53-8F15-404C-AD4C-EFD92A6B352F}" type="datetime1">
              <a:rPr lang="en-US" smtClean="0">
                <a:solidFill>
                  <a:prstClr val="black">
                    <a:tint val="75000"/>
                  </a:prstClr>
                </a:solidFill>
              </a:rPr>
              <a:t>8/19/2019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2019 New Teacher Summer Academy</a:t>
            </a:r>
          </a:p>
        </p:txBody>
      </p:sp>
      <p:sp>
        <p:nvSpPr>
          <p:cNvPr id="5" name="Slide Number Placeholder 4"/>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861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714FB-FBB5-45B3-9979-298FBCED5F67}" type="datetime1">
              <a:rPr lang="en-US" smtClean="0">
                <a:solidFill>
                  <a:prstClr val="black">
                    <a:tint val="75000"/>
                  </a:prstClr>
                </a:solidFill>
              </a:rPr>
              <a:t>8/19/2019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2019 New Teacher Summer Academy</a:t>
            </a:r>
          </a:p>
        </p:txBody>
      </p:sp>
      <p:sp>
        <p:nvSpPr>
          <p:cNvPr id="4" name="Slide Number Placeholder 3"/>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579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A30B3D6F-319F-4E56-A0C0-ABB5378DE9AB}" type="datetime1">
              <a:rPr lang="en-US" smtClean="0">
                <a:solidFill>
                  <a:prstClr val="black">
                    <a:tint val="75000"/>
                  </a:prstClr>
                </a:solidFill>
              </a:rPr>
              <a:t>8/19/2019</a:t>
            </a:fld>
            <a:endParaRPr lang="en-US">
              <a:solidFill>
                <a:prstClr val="black">
                  <a:tint val="7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r>
              <a:rPr lang="en-US">
                <a:solidFill>
                  <a:prstClr val="black">
                    <a:tint val="75000"/>
                  </a:prstClr>
                </a:solidFill>
              </a:rPr>
              <a:t>2019 New Teacher Summer Academy</a:t>
            </a:r>
          </a:p>
        </p:txBody>
      </p:sp>
      <p:sp>
        <p:nvSpPr>
          <p:cNvPr id="7" name="Slide Number Placeholder 6"/>
          <p:cNvSpPr>
            <a:spLocks noGrp="1"/>
          </p:cNvSpPr>
          <p:nvPr>
            <p:ph type="sldNum" sz="quarter" idx="12"/>
          </p:nvPr>
        </p:nvSpPr>
        <p:spPr>
          <a:xfrm>
            <a:off x="4268261" y="6375679"/>
            <a:ext cx="924342" cy="345796"/>
          </a:xfrm>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68779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D594570A-A749-43A8-8AA2-311BE368CD13}" type="datetime1">
              <a:rPr lang="en-US" smtClean="0">
                <a:solidFill>
                  <a:prstClr val="black">
                    <a:tint val="75000"/>
                  </a:prstClr>
                </a:solidFill>
              </a:rPr>
              <a:t>8/19/2019</a:t>
            </a:fld>
            <a:endParaRPr lang="en-US">
              <a:solidFill>
                <a:prstClr val="black">
                  <a:tint val="7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r>
              <a:rPr lang="en-US">
                <a:solidFill>
                  <a:prstClr val="black">
                    <a:tint val="75000"/>
                  </a:prstClr>
                </a:solidFill>
              </a:rPr>
              <a:t>2019 New Teacher Summer Academy</a:t>
            </a:r>
          </a:p>
        </p:txBody>
      </p:sp>
      <p:sp>
        <p:nvSpPr>
          <p:cNvPr id="7" name="Slide Number Placeholder 6"/>
          <p:cNvSpPr>
            <a:spLocks noGrp="1"/>
          </p:cNvSpPr>
          <p:nvPr>
            <p:ph type="sldNum" sz="quarter" idx="12"/>
          </p:nvPr>
        </p:nvSpPr>
        <p:spPr>
          <a:xfrm>
            <a:off x="4256153" y="6375679"/>
            <a:ext cx="947460" cy="345796"/>
          </a:xfrm>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2442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703026-795D-4E16-A038-3CEB8B7059FD}" type="datetime1">
              <a:rPr lang="en-US" smtClean="0">
                <a:solidFill>
                  <a:prstClr val="black">
                    <a:tint val="75000"/>
                  </a:prstClr>
                </a:solidFill>
              </a:rPr>
              <a:t>8/19/2019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2019 New Teacher Summer Academy</a:t>
            </a:r>
          </a:p>
        </p:txBody>
      </p:sp>
      <p:sp>
        <p:nvSpPr>
          <p:cNvPr id="6" name="Slide Number Placeholder 5"/>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653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452365-9E64-46A2-BA62-C0E234F4B5D6}" type="datetime1">
              <a:rPr lang="en-US" smtClean="0">
                <a:solidFill>
                  <a:prstClr val="black">
                    <a:tint val="75000"/>
                  </a:prstClr>
                </a:solidFill>
              </a:rPr>
              <a:t>8/19/2019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2019 New Teacher Summer Academy</a:t>
            </a:r>
          </a:p>
        </p:txBody>
      </p:sp>
      <p:sp>
        <p:nvSpPr>
          <p:cNvPr id="6" name="Slide Number Placeholder 5"/>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47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774885" y="609600"/>
            <a:ext cx="6072182" cy="30225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34" name="Shape 234"/>
          <p:cNvSpPr txBox="1">
            <a:spLocks noGrp="1"/>
          </p:cNvSpPr>
          <p:nvPr>
            <p:ph type="body" idx="1"/>
          </p:nvPr>
        </p:nvSpPr>
        <p:spPr>
          <a:xfrm>
            <a:off x="609597" y="4013200"/>
            <a:ext cx="6347715" cy="514247"/>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404040"/>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404040"/>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404040"/>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5" name="Shape 235"/>
          <p:cNvSpPr txBox="1">
            <a:spLocks noGrp="1"/>
          </p:cNvSpPr>
          <p:nvPr>
            <p:ph type="body" idx="2"/>
          </p:nvPr>
        </p:nvSpPr>
        <p:spPr>
          <a:xfrm>
            <a:off x="609597" y="4527448"/>
            <a:ext cx="6347715" cy="151391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236" name="Shape 236"/>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fld id="{A9ED9323-4FE4-4875-B9DF-C78103D31C0A}" type="datetime1">
              <a:rPr lang="en-US" smtClean="0"/>
              <a:t>8/19/2019</a:t>
            </a:fld>
            <a:endParaRPr/>
          </a:p>
        </p:txBody>
      </p:sp>
      <p:sp>
        <p:nvSpPr>
          <p:cNvPr id="237" name="Shape 237"/>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r>
              <a:rPr lang="en-US"/>
              <a:t>2019 New Teacher Summer Academy</a:t>
            </a:r>
            <a:endParaRPr/>
          </a:p>
        </p:txBody>
      </p:sp>
      <p:sp>
        <p:nvSpPr>
          <p:cNvPr id="238" name="Shape 238"/>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457200" marR="0" lvl="1" indent="0" algn="l" rtl="0">
              <a:lnSpc>
                <a:spcPct val="100000"/>
              </a:lnSpc>
              <a:spcBef>
                <a:spcPts val="0"/>
              </a:spcBef>
              <a:spcAft>
                <a:spcPts val="0"/>
              </a:spcAft>
              <a:buClr>
                <a:schemeClr val="dk1"/>
              </a:buClr>
              <a:buSzPct val="25000"/>
              <a:buFont typeface="Times New Roman"/>
              <a:buNone/>
            </a:pPr>
            <a:fld id="{00000000-1234-1234-1234-123412341234}" type="slidenum">
              <a:rPr lang="en-US" sz="2400" b="0" i="0" u="none" strike="noStrike" cap="none">
                <a:solidFill>
                  <a:schemeClr val="dk1"/>
                </a:solidFill>
                <a:latin typeface="Times New Roman"/>
                <a:ea typeface="Times New Roman"/>
                <a:cs typeface="Times New Roman"/>
                <a:sym typeface="Times New Roman"/>
              </a:rPr>
              <a:t>‹#›</a:t>
            </a:fld>
            <a:endParaRPr lang="en-US"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91A56A-B218-4764-9982-5711EABE68D1}" type="datetime1">
              <a:rPr lang="en-US" smtClean="0">
                <a:solidFill>
                  <a:prstClr val="black">
                    <a:tint val="75000"/>
                  </a:prstClr>
                </a:solidFill>
              </a:rPr>
              <a:t>8/19/2019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2019 New Teacher Summer Academy</a:t>
            </a:r>
          </a:p>
        </p:txBody>
      </p:sp>
      <p:sp>
        <p:nvSpPr>
          <p:cNvPr id="6" name="Slide Number Placeholder 5"/>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6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DE8472-F572-4275-BCB8-B96380D317E6}" type="datetime1">
              <a:rPr lang="en-US" smtClean="0">
                <a:solidFill>
                  <a:prstClr val="black">
                    <a:tint val="75000"/>
                  </a:prstClr>
                </a:solidFill>
              </a:rPr>
              <a:t>8/19/2019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2019 New Teacher Summer Academy</a:t>
            </a:r>
          </a:p>
        </p:txBody>
      </p:sp>
      <p:sp>
        <p:nvSpPr>
          <p:cNvPr id="6" name="Slide Number Placeholder 5"/>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50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C77D24-B7A2-47F6-AEFB-816F5D1F13FE}" type="datetime1">
              <a:rPr lang="en-US" smtClean="0">
                <a:solidFill>
                  <a:prstClr val="black">
                    <a:tint val="75000"/>
                  </a:prstClr>
                </a:solidFill>
              </a:rPr>
              <a:t>8/19/2019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2019 New Teacher Summer Academy</a:t>
            </a:r>
          </a:p>
        </p:txBody>
      </p:sp>
      <p:sp>
        <p:nvSpPr>
          <p:cNvPr id="6" name="Slide Number Placeholder 5"/>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44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9EC7BD-DD67-4199-905C-F853715B8D15}" type="datetime1">
              <a:rPr lang="en-US" smtClean="0">
                <a:solidFill>
                  <a:prstClr val="black">
                    <a:tint val="75000"/>
                  </a:prstClr>
                </a:solidFill>
              </a:rPr>
              <a:t>8/19/2019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2019 New Teacher Summer Academy</a:t>
            </a:r>
          </a:p>
        </p:txBody>
      </p:sp>
      <p:sp>
        <p:nvSpPr>
          <p:cNvPr id="7" name="Slide Number Placeholder 6"/>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27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3C2CAD-C756-4B0B-B755-657ADC0EC2AC}" type="datetime1">
              <a:rPr lang="en-US" smtClean="0">
                <a:solidFill>
                  <a:prstClr val="black">
                    <a:tint val="75000"/>
                  </a:prstClr>
                </a:solidFill>
              </a:rPr>
              <a:t>8/19/2019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2019 New Teacher Summer Academy</a:t>
            </a:r>
          </a:p>
        </p:txBody>
      </p:sp>
      <p:sp>
        <p:nvSpPr>
          <p:cNvPr id="9" name="Slide Number Placeholder 8"/>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54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848123-4CE8-4943-9453-E7086738AB48}" type="datetime1">
              <a:rPr lang="en-US" smtClean="0">
                <a:solidFill>
                  <a:prstClr val="black">
                    <a:tint val="75000"/>
                  </a:prstClr>
                </a:solidFill>
              </a:rPr>
              <a:t>8/19/2019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2019 New Teacher Summer Academy</a:t>
            </a:r>
          </a:p>
        </p:txBody>
      </p:sp>
      <p:sp>
        <p:nvSpPr>
          <p:cNvPr id="5" name="Slide Number Placeholder 4"/>
          <p:cNvSpPr>
            <a:spLocks noGrp="1"/>
          </p:cNvSpPr>
          <p:nvPr>
            <p:ph type="sldNum" sz="quarter" idx="12"/>
          </p:nvPr>
        </p:nvSpPr>
        <p:spPr/>
        <p:txBody>
          <a:bodyPr/>
          <a:lstStyle/>
          <a:p>
            <a:fld id="{1DC5B22A-E380-4C19-A4C6-055004955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02677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609600" y="609600"/>
            <a:ext cx="6348411" cy="13208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61" name="Shape 161"/>
          <p:cNvSpPr txBox="1">
            <a:spLocks noGrp="1"/>
          </p:cNvSpPr>
          <p:nvPr>
            <p:ph type="body" idx="1"/>
          </p:nvPr>
        </p:nvSpPr>
        <p:spPr>
          <a:xfrm>
            <a:off x="609600" y="2160586"/>
            <a:ext cx="6348411" cy="3881436"/>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404040"/>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404040"/>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404040"/>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62" name="Shape 162"/>
          <p:cNvSpPr txBox="1">
            <a:spLocks noGrp="1"/>
          </p:cNvSpPr>
          <p:nvPr>
            <p:ph type="dt" idx="10"/>
          </p:nvPr>
        </p:nvSpPr>
        <p:spPr>
          <a:xfrm>
            <a:off x="7215186" y="6442075"/>
            <a:ext cx="1904999" cy="381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fld id="{F3C5A1E3-B485-46E4-BA6F-789D07E1D314}" type="datetime1">
              <a:rPr lang="en-US" smtClean="0"/>
              <a:t>8/19/2019</a:t>
            </a:fld>
            <a:endParaRPr/>
          </a:p>
        </p:txBody>
      </p:sp>
      <p:sp>
        <p:nvSpPr>
          <p:cNvPr id="163" name="Shape 163"/>
          <p:cNvSpPr txBox="1">
            <a:spLocks noGrp="1"/>
          </p:cNvSpPr>
          <p:nvPr>
            <p:ph type="ftr" idx="11"/>
          </p:nvPr>
        </p:nvSpPr>
        <p:spPr>
          <a:xfrm>
            <a:off x="682625" y="6365875"/>
            <a:ext cx="4267199" cy="457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r>
              <a:rPr lang="en-US"/>
              <a:t>2019 New Teacher Summer Academy</a:t>
            </a:r>
            <a:endParaRPr/>
          </a:p>
        </p:txBody>
      </p:sp>
      <p:sp>
        <p:nvSpPr>
          <p:cNvPr id="164" name="Shape 164"/>
          <p:cNvSpPr txBox="1">
            <a:spLocks noGrp="1"/>
          </p:cNvSpPr>
          <p:nvPr>
            <p:ph type="sldNum" idx="12"/>
          </p:nvPr>
        </p:nvSpPr>
        <p:spPr>
          <a:xfrm>
            <a:off x="7199311" y="6148387"/>
            <a:ext cx="1904999" cy="381000"/>
          </a:xfrm>
          <a:prstGeom prst="rect">
            <a:avLst/>
          </a:prstGeom>
          <a:noFill/>
          <a:ln>
            <a:noFill/>
          </a:ln>
        </p:spPr>
        <p:txBody>
          <a:bodyPr lIns="91425" tIns="45700" rIns="91425" bIns="45700" anchor="ctr" anchorCtr="0">
            <a:noAutofit/>
          </a:bodyPr>
          <a:lstStyle/>
          <a:p>
            <a:pPr marL="457200" marR="0" lvl="1" indent="0" algn="l" rtl="0">
              <a:lnSpc>
                <a:spcPct val="100000"/>
              </a:lnSpc>
              <a:spcBef>
                <a:spcPts val="0"/>
              </a:spcBef>
              <a:spcAft>
                <a:spcPts val="0"/>
              </a:spcAft>
              <a:buClr>
                <a:schemeClr val="dk1"/>
              </a:buClr>
              <a:buSzPct val="25000"/>
              <a:buFont typeface="Times New Roman"/>
              <a:buNone/>
            </a:pPr>
            <a:fld id="{00000000-1234-1234-1234-123412341234}" type="slidenum">
              <a:rPr lang="en-US" sz="2400" b="0" i="0" u="none" strike="noStrike" cap="none">
                <a:solidFill>
                  <a:schemeClr val="dk1"/>
                </a:solidFill>
                <a:latin typeface="Times New Roman"/>
                <a:ea typeface="Times New Roman"/>
                <a:cs typeface="Times New Roman"/>
                <a:sym typeface="Times New Roman"/>
              </a:rPr>
              <a:t>‹#›</a:t>
            </a:fld>
            <a:endParaRPr lang="en-US" sz="2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5" r:id="rId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grpSp>
        <p:nvGrpSpPr>
          <p:cNvPr id="180" name="Shape 180"/>
          <p:cNvGrpSpPr/>
          <p:nvPr/>
        </p:nvGrpSpPr>
        <p:grpSpPr>
          <a:xfrm>
            <a:off x="-7936" y="-7936"/>
            <a:ext cx="9170986" cy="6873874"/>
            <a:chOff x="0" y="0"/>
            <a:chExt cx="2147483647" cy="2147483647"/>
          </a:xfrm>
        </p:grpSpPr>
        <p:sp>
          <p:nvSpPr>
            <p:cNvPr id="181" name="Shape 181"/>
            <p:cNvSpPr/>
            <p:nvPr/>
          </p:nvSpPr>
          <p:spPr>
            <a:xfrm>
              <a:off x="0" y="1256253278"/>
              <a:ext cx="107058344" cy="891230368"/>
            </a:xfrm>
            <a:custGeom>
              <a:avLst/>
              <a:gdLst/>
              <a:ahLst/>
              <a:cxnLst/>
              <a:rect l="0" t="0" r="0" b="0"/>
              <a:pathLst>
                <a:path w="120000" h="120000" extrusionOk="0">
                  <a:moveTo>
                    <a:pt x="0" y="0"/>
                  </a:moveTo>
                  <a:lnTo>
                    <a:pt x="120000" y="120000"/>
                  </a:lnTo>
                  <a:lnTo>
                    <a:pt x="0" y="119643"/>
                  </a:lnTo>
                  <a:cubicBezTo>
                    <a:pt x="740" y="80118"/>
                    <a:pt x="1481" y="40593"/>
                    <a:pt x="0" y="0"/>
                  </a:cubicBezTo>
                  <a:close/>
                </a:path>
              </a:pathLst>
            </a:custGeom>
            <a:solidFill>
              <a:schemeClr val="accent1">
                <a:alpha val="69803"/>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cxnSp>
          <p:nvCxnSpPr>
            <p:cNvPr id="182" name="Shape 182"/>
            <p:cNvCxnSpPr/>
            <p:nvPr/>
          </p:nvCxnSpPr>
          <p:spPr>
            <a:xfrm rot="10800000" flipH="1">
              <a:off x="1203289667" y="1306840371"/>
              <a:ext cx="941963367" cy="838163160"/>
            </a:xfrm>
            <a:prstGeom prst="straightConnector1">
              <a:avLst/>
            </a:prstGeom>
            <a:noFill/>
            <a:ln w="9525" cap="rnd" cmpd="sng">
              <a:solidFill>
                <a:schemeClr val="accent1">
                  <a:alpha val="69803"/>
                </a:schemeClr>
              </a:solidFill>
              <a:prstDash val="solid"/>
              <a:miter/>
              <a:headEnd type="none" w="med" len="med"/>
              <a:tailEnd type="none" w="med" len="med"/>
            </a:ln>
          </p:spPr>
        </p:cxnSp>
        <p:cxnSp>
          <p:nvCxnSpPr>
            <p:cNvPr id="183" name="Shape 183"/>
            <p:cNvCxnSpPr/>
            <p:nvPr/>
          </p:nvCxnSpPr>
          <p:spPr>
            <a:xfrm>
              <a:off x="1651224334" y="2479859"/>
              <a:ext cx="285116763" cy="2142523849"/>
            </a:xfrm>
            <a:prstGeom prst="straightConnector1">
              <a:avLst/>
            </a:prstGeom>
            <a:noFill/>
            <a:ln w="9525" cap="rnd" cmpd="sng">
              <a:solidFill>
                <a:schemeClr val="accent1">
                  <a:alpha val="69803"/>
                </a:schemeClr>
              </a:solidFill>
              <a:prstDash val="solid"/>
              <a:miter/>
              <a:headEnd type="none" w="med" len="med"/>
              <a:tailEnd type="none" w="med" len="med"/>
            </a:ln>
          </p:spPr>
        </p:cxnSp>
        <p:sp>
          <p:nvSpPr>
            <p:cNvPr id="184" name="Shape 184"/>
            <p:cNvSpPr/>
            <p:nvPr/>
          </p:nvSpPr>
          <p:spPr>
            <a:xfrm>
              <a:off x="1615909913" y="2479859"/>
              <a:ext cx="531202005" cy="2145003778"/>
            </a:xfrm>
            <a:custGeom>
              <a:avLst/>
              <a:gdLst/>
              <a:ahLst/>
              <a:cxnLst/>
              <a:rect l="0" t="0" r="0" b="0"/>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35686"/>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85" name="Shape 185"/>
            <p:cNvSpPr/>
            <p:nvPr/>
          </p:nvSpPr>
          <p:spPr>
            <a:xfrm>
              <a:off x="1689140846" y="0"/>
              <a:ext cx="456112442" cy="2145003778"/>
            </a:xfrm>
            <a:custGeom>
              <a:avLst/>
              <a:gdLst/>
              <a:ahLst/>
              <a:cxnLst/>
              <a:rect l="0" t="0" r="0" b="0"/>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19607"/>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86" name="Shape 186"/>
            <p:cNvSpPr/>
            <p:nvPr/>
          </p:nvSpPr>
          <p:spPr>
            <a:xfrm>
              <a:off x="1556432937" y="1226991904"/>
              <a:ext cx="588448467" cy="918011886"/>
            </a:xfrm>
            <a:custGeom>
              <a:avLst/>
              <a:gdLst/>
              <a:ahLst/>
              <a:cxnLst/>
              <a:rect l="0" t="0" r="0" b="0"/>
              <a:pathLst>
                <a:path w="120000" h="120000" extrusionOk="0">
                  <a:moveTo>
                    <a:pt x="0" y="120000"/>
                  </a:moveTo>
                  <a:lnTo>
                    <a:pt x="119688" y="0"/>
                  </a:lnTo>
                  <a:cubicBezTo>
                    <a:pt x="119792" y="40000"/>
                    <a:pt x="119896" y="80000"/>
                    <a:pt x="120000" y="120000"/>
                  </a:cubicBezTo>
                  <a:lnTo>
                    <a:pt x="0" y="120000"/>
                  </a:lnTo>
                  <a:close/>
                </a:path>
              </a:pathLst>
            </a:custGeom>
            <a:solidFill>
              <a:srgbClr val="17B0E4">
                <a:alpha val="65490"/>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87" name="Shape 187"/>
            <p:cNvSpPr/>
            <p:nvPr/>
          </p:nvSpPr>
          <p:spPr>
            <a:xfrm>
              <a:off x="1643417945" y="0"/>
              <a:ext cx="501835363" cy="2145003778"/>
            </a:xfrm>
            <a:custGeom>
              <a:avLst/>
              <a:gdLst/>
              <a:ahLst/>
              <a:cxnLst/>
              <a:rect l="0" t="0" r="0" b="0"/>
              <a:pathLst>
                <a:path w="120000" h="120000" extrusionOk="0">
                  <a:moveTo>
                    <a:pt x="0" y="0"/>
                  </a:moveTo>
                  <a:lnTo>
                    <a:pt x="103976" y="119999"/>
                  </a:lnTo>
                  <a:lnTo>
                    <a:pt x="120000" y="119852"/>
                  </a:lnTo>
                  <a:lnTo>
                    <a:pt x="120000" y="0"/>
                  </a:lnTo>
                  <a:lnTo>
                    <a:pt x="0" y="0"/>
                  </a:lnTo>
                  <a:close/>
                </a:path>
              </a:pathLst>
            </a:custGeom>
            <a:solidFill>
              <a:srgbClr val="17B0E4">
                <a:alpha val="49803"/>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88" name="Shape 188"/>
            <p:cNvSpPr/>
            <p:nvPr/>
          </p:nvSpPr>
          <p:spPr>
            <a:xfrm>
              <a:off x="1944519052" y="0"/>
              <a:ext cx="200734188" cy="2145003778"/>
            </a:xfrm>
            <a:custGeom>
              <a:avLst/>
              <a:gdLst/>
              <a:ahLst/>
              <a:cxnLst/>
              <a:rect l="0" t="0" r="0" b="0"/>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chemeClr val="accent2">
                <a:alpha val="69803"/>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89" name="Shape 189"/>
            <p:cNvSpPr/>
            <p:nvPr/>
          </p:nvSpPr>
          <p:spPr>
            <a:xfrm>
              <a:off x="1897309613" y="0"/>
              <a:ext cx="249802403" cy="2145003778"/>
            </a:xfrm>
            <a:custGeom>
              <a:avLst/>
              <a:gdLst/>
              <a:ahLst/>
              <a:cxnLst/>
              <a:rect l="0" t="0" r="0" b="0"/>
              <a:pathLst>
                <a:path w="120000" h="120000" extrusionOk="0">
                  <a:moveTo>
                    <a:pt x="0" y="0"/>
                  </a:moveTo>
                  <a:lnTo>
                    <a:pt x="105579" y="119999"/>
                  </a:lnTo>
                  <a:lnTo>
                    <a:pt x="119976" y="119999"/>
                  </a:lnTo>
                  <a:cubicBezTo>
                    <a:pt x="120243" y="79950"/>
                    <a:pt x="118110" y="40049"/>
                    <a:pt x="118377" y="0"/>
                  </a:cubicBezTo>
                  <a:lnTo>
                    <a:pt x="0" y="0"/>
                  </a:lnTo>
                  <a:close/>
                </a:path>
              </a:pathLst>
            </a:custGeom>
            <a:solidFill>
              <a:srgbClr val="236292">
                <a:alpha val="81568"/>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90" name="Shape 190"/>
            <p:cNvSpPr/>
            <p:nvPr/>
          </p:nvSpPr>
          <p:spPr>
            <a:xfrm>
              <a:off x="1891361927" y="1531508028"/>
              <a:ext cx="256121718" cy="613495766"/>
            </a:xfrm>
            <a:custGeom>
              <a:avLst/>
              <a:gdLst/>
              <a:ahLst/>
              <a:cxnLst/>
              <a:rect l="0" t="0" r="0" b="0"/>
              <a:pathLst>
                <a:path w="120000" h="120000" extrusionOk="0">
                  <a:moveTo>
                    <a:pt x="0" y="120000"/>
                  </a:moveTo>
                  <a:lnTo>
                    <a:pt x="119441" y="0"/>
                  </a:lnTo>
                  <a:cubicBezTo>
                    <a:pt x="119627" y="39896"/>
                    <a:pt x="119813" y="79792"/>
                    <a:pt x="120000" y="119689"/>
                  </a:cubicBezTo>
                  <a:lnTo>
                    <a:pt x="0" y="120000"/>
                  </a:lnTo>
                  <a:close/>
                </a:path>
              </a:pathLst>
            </a:custGeom>
            <a:solidFill>
              <a:srgbClr val="17B0E4">
                <a:alpha val="65490"/>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pic>
        <p:nvPicPr>
          <p:cNvPr id="191" name="Shape 191" descr="C:\Program Files\Microsoft Office\Clipart\corpbas\j0079268.wmf"/>
          <p:cNvPicPr preferRelativeResize="0"/>
          <p:nvPr/>
        </p:nvPicPr>
        <p:blipFill rotWithShape="1">
          <a:blip r:embed="rId3">
            <a:alphaModFix/>
          </a:blip>
          <a:srcRect/>
          <a:stretch/>
        </p:blipFill>
        <p:spPr>
          <a:xfrm>
            <a:off x="0" y="0"/>
            <a:ext cx="1219199" cy="990599"/>
          </a:xfrm>
          <a:prstGeom prst="rect">
            <a:avLst/>
          </a:prstGeom>
          <a:noFill/>
          <a:ln>
            <a:noFill/>
          </a:ln>
        </p:spPr>
      </p:pic>
      <p:pic>
        <p:nvPicPr>
          <p:cNvPr id="192" name="Shape 192" descr="C:\Program Files\Microsoft Office\Clipart\corpbas\j0079268.wmf"/>
          <p:cNvPicPr preferRelativeResize="0"/>
          <p:nvPr/>
        </p:nvPicPr>
        <p:blipFill rotWithShape="1">
          <a:blip r:embed="rId4">
            <a:alphaModFix/>
          </a:blip>
          <a:srcRect/>
          <a:stretch/>
        </p:blipFill>
        <p:spPr>
          <a:xfrm>
            <a:off x="7924800" y="0"/>
            <a:ext cx="942975" cy="914400"/>
          </a:xfrm>
          <a:prstGeom prst="rect">
            <a:avLst/>
          </a:prstGeom>
          <a:noFill/>
          <a:ln>
            <a:noFill/>
          </a:ln>
        </p:spPr>
      </p:pic>
      <p:pic>
        <p:nvPicPr>
          <p:cNvPr id="193" name="Shape 193" descr="C:\Program Files\Microsoft Office\Clipart\corpbas\j0079268.wmf"/>
          <p:cNvPicPr preferRelativeResize="0"/>
          <p:nvPr/>
        </p:nvPicPr>
        <p:blipFill rotWithShape="1">
          <a:blip r:embed="rId5">
            <a:alphaModFix/>
          </a:blip>
          <a:srcRect/>
          <a:stretch/>
        </p:blipFill>
        <p:spPr>
          <a:xfrm>
            <a:off x="7772400" y="5943600"/>
            <a:ext cx="1143000" cy="914400"/>
          </a:xfrm>
          <a:prstGeom prst="rect">
            <a:avLst/>
          </a:prstGeom>
          <a:noFill/>
          <a:ln>
            <a:noFill/>
          </a:ln>
        </p:spPr>
      </p:pic>
      <p:pic>
        <p:nvPicPr>
          <p:cNvPr id="194" name="Shape 194" descr="C:\Program Files\Microsoft Office\Clipart\corpbas\j0079268.wmf"/>
          <p:cNvPicPr preferRelativeResize="0"/>
          <p:nvPr/>
        </p:nvPicPr>
        <p:blipFill rotWithShape="1">
          <a:blip r:embed="rId6">
            <a:alphaModFix/>
          </a:blip>
          <a:srcRect/>
          <a:stretch/>
        </p:blipFill>
        <p:spPr>
          <a:xfrm>
            <a:off x="0" y="5867400"/>
            <a:ext cx="1143000" cy="854074"/>
          </a:xfrm>
          <a:prstGeom prst="rect">
            <a:avLst/>
          </a:prstGeom>
          <a:noFill/>
          <a:ln>
            <a:noFill/>
          </a:ln>
        </p:spPr>
      </p:pic>
      <p:sp>
        <p:nvSpPr>
          <p:cNvPr id="195" name="Shape 195"/>
          <p:cNvSpPr txBox="1"/>
          <p:nvPr/>
        </p:nvSpPr>
        <p:spPr>
          <a:xfrm>
            <a:off x="482600" y="790575"/>
            <a:ext cx="457200"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9FE0F5"/>
              </a:buClr>
              <a:buSzPct val="25000"/>
              <a:buFont typeface="Arial"/>
              <a:buNone/>
            </a:pPr>
            <a:r>
              <a:rPr lang="en-US" sz="8000" b="0" i="0" u="none">
                <a:solidFill>
                  <a:srgbClr val="9FE0F5"/>
                </a:solidFill>
                <a:latin typeface="Arial"/>
                <a:ea typeface="Arial"/>
                <a:cs typeface="Arial"/>
                <a:sym typeface="Arial"/>
              </a:rPr>
              <a:t>“</a:t>
            </a:r>
          </a:p>
        </p:txBody>
      </p:sp>
      <p:sp>
        <p:nvSpPr>
          <p:cNvPr id="196" name="Shape 196"/>
          <p:cNvSpPr txBox="1"/>
          <p:nvPr/>
        </p:nvSpPr>
        <p:spPr>
          <a:xfrm>
            <a:off x="6748461" y="2886075"/>
            <a:ext cx="457200" cy="58578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9FE0F5"/>
              </a:buClr>
              <a:buSzPct val="25000"/>
              <a:buFont typeface="Arial"/>
              <a:buNone/>
            </a:pPr>
            <a:r>
              <a:rPr lang="en-US" sz="8000" b="0" i="0" u="none">
                <a:solidFill>
                  <a:srgbClr val="9FE0F5"/>
                </a:solidFill>
                <a:latin typeface="Arial"/>
                <a:ea typeface="Arial"/>
                <a:cs typeface="Arial"/>
                <a:sym typeface="Arial"/>
              </a:rPr>
              <a:t>”</a:t>
            </a:r>
          </a:p>
        </p:txBody>
      </p:sp>
      <p:sp>
        <p:nvSpPr>
          <p:cNvPr id="197" name="Shape 197"/>
          <p:cNvSpPr txBox="1">
            <a:spLocks noGrp="1"/>
          </p:cNvSpPr>
          <p:nvPr>
            <p:ph type="title"/>
          </p:nvPr>
        </p:nvSpPr>
        <p:spPr>
          <a:xfrm>
            <a:off x="609600" y="609600"/>
            <a:ext cx="6348411" cy="13208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98" name="Shape 198"/>
          <p:cNvSpPr txBox="1">
            <a:spLocks noGrp="1"/>
          </p:cNvSpPr>
          <p:nvPr>
            <p:ph type="body" idx="1"/>
          </p:nvPr>
        </p:nvSpPr>
        <p:spPr>
          <a:xfrm>
            <a:off x="609600" y="2160586"/>
            <a:ext cx="6348411" cy="3881436"/>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404040"/>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404040"/>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404040"/>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9" name="Shape 199"/>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fld id="{0BD36912-EF86-4817-B13F-93DF771449C5}" type="datetime1">
              <a:rPr lang="en-US" smtClean="0"/>
              <a:t>8/19/2019</a:t>
            </a:fld>
            <a:endParaRPr/>
          </a:p>
        </p:txBody>
      </p:sp>
      <p:sp>
        <p:nvSpPr>
          <p:cNvPr id="200" name="Shape 200"/>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r>
              <a:rPr lang="en-US"/>
              <a:t>2019 New Teacher Summer Academy</a:t>
            </a:r>
            <a:endParaRPr/>
          </a:p>
        </p:txBody>
      </p:sp>
      <p:sp>
        <p:nvSpPr>
          <p:cNvPr id="201" name="Shape 201"/>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457200" marR="0" lvl="1" indent="0" algn="l" rtl="0">
              <a:lnSpc>
                <a:spcPct val="100000"/>
              </a:lnSpc>
              <a:spcBef>
                <a:spcPts val="0"/>
              </a:spcBef>
              <a:spcAft>
                <a:spcPts val="0"/>
              </a:spcAft>
              <a:buClr>
                <a:schemeClr val="dk1"/>
              </a:buClr>
              <a:buSzPct val="25000"/>
              <a:buFont typeface="Times New Roman"/>
              <a:buNone/>
            </a:pPr>
            <a:fld id="{00000000-1234-1234-1234-123412341234}" type="slidenum">
              <a:rPr lang="en-US" sz="2400" b="0" i="0" u="none" strike="noStrike" cap="none">
                <a:solidFill>
                  <a:schemeClr val="dk1"/>
                </a:solidFill>
                <a:latin typeface="Times New Roman"/>
                <a:ea typeface="Times New Roman"/>
                <a:cs typeface="Times New Roman"/>
                <a:sym typeface="Times New Roman"/>
              </a:rPr>
              <a:t>‹#›</a:t>
            </a:fld>
            <a:endParaRPr lang="en-US" sz="2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6" r:id="rId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grpSp>
        <p:nvGrpSpPr>
          <p:cNvPr id="210" name="Shape 210"/>
          <p:cNvGrpSpPr/>
          <p:nvPr/>
        </p:nvGrpSpPr>
        <p:grpSpPr>
          <a:xfrm>
            <a:off x="-7936" y="-7936"/>
            <a:ext cx="9170986" cy="6873874"/>
            <a:chOff x="0" y="0"/>
            <a:chExt cx="2147483647" cy="2147483647"/>
          </a:xfrm>
        </p:grpSpPr>
        <p:sp>
          <p:nvSpPr>
            <p:cNvPr id="211" name="Shape 211"/>
            <p:cNvSpPr/>
            <p:nvPr/>
          </p:nvSpPr>
          <p:spPr>
            <a:xfrm>
              <a:off x="0" y="1256253278"/>
              <a:ext cx="107058344" cy="891230368"/>
            </a:xfrm>
            <a:custGeom>
              <a:avLst/>
              <a:gdLst/>
              <a:ahLst/>
              <a:cxnLst/>
              <a:rect l="0" t="0" r="0" b="0"/>
              <a:pathLst>
                <a:path w="120000" h="120000" extrusionOk="0">
                  <a:moveTo>
                    <a:pt x="0" y="0"/>
                  </a:moveTo>
                  <a:lnTo>
                    <a:pt x="120000" y="120000"/>
                  </a:lnTo>
                  <a:lnTo>
                    <a:pt x="0" y="119643"/>
                  </a:lnTo>
                  <a:cubicBezTo>
                    <a:pt x="740" y="80118"/>
                    <a:pt x="1481" y="40593"/>
                    <a:pt x="0" y="0"/>
                  </a:cubicBezTo>
                  <a:close/>
                </a:path>
              </a:pathLst>
            </a:custGeom>
            <a:solidFill>
              <a:schemeClr val="accent1">
                <a:alpha val="69803"/>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cxnSp>
          <p:nvCxnSpPr>
            <p:cNvPr id="212" name="Shape 212"/>
            <p:cNvCxnSpPr/>
            <p:nvPr/>
          </p:nvCxnSpPr>
          <p:spPr>
            <a:xfrm rot="10800000" flipH="1">
              <a:off x="1203289667" y="1306840371"/>
              <a:ext cx="941963367" cy="838163160"/>
            </a:xfrm>
            <a:prstGeom prst="straightConnector1">
              <a:avLst/>
            </a:prstGeom>
            <a:noFill/>
            <a:ln w="9525" cap="rnd" cmpd="sng">
              <a:solidFill>
                <a:schemeClr val="accent1">
                  <a:alpha val="69803"/>
                </a:schemeClr>
              </a:solidFill>
              <a:prstDash val="solid"/>
              <a:miter/>
              <a:headEnd type="none" w="med" len="med"/>
              <a:tailEnd type="none" w="med" len="med"/>
            </a:ln>
          </p:spPr>
        </p:cxnSp>
        <p:cxnSp>
          <p:nvCxnSpPr>
            <p:cNvPr id="213" name="Shape 213"/>
            <p:cNvCxnSpPr/>
            <p:nvPr/>
          </p:nvCxnSpPr>
          <p:spPr>
            <a:xfrm>
              <a:off x="1651224334" y="2479859"/>
              <a:ext cx="285116763" cy="2142523849"/>
            </a:xfrm>
            <a:prstGeom prst="straightConnector1">
              <a:avLst/>
            </a:prstGeom>
            <a:noFill/>
            <a:ln w="9525" cap="rnd" cmpd="sng">
              <a:solidFill>
                <a:schemeClr val="accent1">
                  <a:alpha val="69803"/>
                </a:schemeClr>
              </a:solidFill>
              <a:prstDash val="solid"/>
              <a:miter/>
              <a:headEnd type="none" w="med" len="med"/>
              <a:tailEnd type="none" w="med" len="med"/>
            </a:ln>
          </p:spPr>
        </p:cxnSp>
        <p:sp>
          <p:nvSpPr>
            <p:cNvPr id="214" name="Shape 214"/>
            <p:cNvSpPr/>
            <p:nvPr/>
          </p:nvSpPr>
          <p:spPr>
            <a:xfrm>
              <a:off x="1615909913" y="2479859"/>
              <a:ext cx="531202005" cy="2145003778"/>
            </a:xfrm>
            <a:custGeom>
              <a:avLst/>
              <a:gdLst/>
              <a:ahLst/>
              <a:cxnLst/>
              <a:rect l="0" t="0" r="0" b="0"/>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35686"/>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15" name="Shape 215"/>
            <p:cNvSpPr/>
            <p:nvPr/>
          </p:nvSpPr>
          <p:spPr>
            <a:xfrm>
              <a:off x="1689140846" y="0"/>
              <a:ext cx="456112442" cy="2145003778"/>
            </a:xfrm>
            <a:custGeom>
              <a:avLst/>
              <a:gdLst/>
              <a:ahLst/>
              <a:cxnLst/>
              <a:rect l="0" t="0" r="0" b="0"/>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19607"/>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16" name="Shape 216"/>
            <p:cNvSpPr/>
            <p:nvPr/>
          </p:nvSpPr>
          <p:spPr>
            <a:xfrm>
              <a:off x="1556432937" y="1226991904"/>
              <a:ext cx="588448467" cy="918011886"/>
            </a:xfrm>
            <a:custGeom>
              <a:avLst/>
              <a:gdLst/>
              <a:ahLst/>
              <a:cxnLst/>
              <a:rect l="0" t="0" r="0" b="0"/>
              <a:pathLst>
                <a:path w="120000" h="120000" extrusionOk="0">
                  <a:moveTo>
                    <a:pt x="0" y="120000"/>
                  </a:moveTo>
                  <a:lnTo>
                    <a:pt x="119688" y="0"/>
                  </a:lnTo>
                  <a:cubicBezTo>
                    <a:pt x="119792" y="40000"/>
                    <a:pt x="119896" y="80000"/>
                    <a:pt x="120000" y="120000"/>
                  </a:cubicBezTo>
                  <a:lnTo>
                    <a:pt x="0" y="120000"/>
                  </a:lnTo>
                  <a:close/>
                </a:path>
              </a:pathLst>
            </a:custGeom>
            <a:solidFill>
              <a:srgbClr val="17B0E4">
                <a:alpha val="65490"/>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17" name="Shape 217"/>
            <p:cNvSpPr/>
            <p:nvPr/>
          </p:nvSpPr>
          <p:spPr>
            <a:xfrm>
              <a:off x="1643417945" y="0"/>
              <a:ext cx="501835363" cy="2145003778"/>
            </a:xfrm>
            <a:custGeom>
              <a:avLst/>
              <a:gdLst/>
              <a:ahLst/>
              <a:cxnLst/>
              <a:rect l="0" t="0" r="0" b="0"/>
              <a:pathLst>
                <a:path w="120000" h="120000" extrusionOk="0">
                  <a:moveTo>
                    <a:pt x="0" y="0"/>
                  </a:moveTo>
                  <a:lnTo>
                    <a:pt x="103976" y="119999"/>
                  </a:lnTo>
                  <a:lnTo>
                    <a:pt x="120000" y="119852"/>
                  </a:lnTo>
                  <a:lnTo>
                    <a:pt x="120000" y="0"/>
                  </a:lnTo>
                  <a:lnTo>
                    <a:pt x="0" y="0"/>
                  </a:lnTo>
                  <a:close/>
                </a:path>
              </a:pathLst>
            </a:custGeom>
            <a:solidFill>
              <a:srgbClr val="17B0E4">
                <a:alpha val="49803"/>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18" name="Shape 218"/>
            <p:cNvSpPr/>
            <p:nvPr/>
          </p:nvSpPr>
          <p:spPr>
            <a:xfrm>
              <a:off x="1944519052" y="0"/>
              <a:ext cx="200734188" cy="2145003778"/>
            </a:xfrm>
            <a:custGeom>
              <a:avLst/>
              <a:gdLst/>
              <a:ahLst/>
              <a:cxnLst/>
              <a:rect l="0" t="0" r="0" b="0"/>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chemeClr val="accent2">
                <a:alpha val="69803"/>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19" name="Shape 219"/>
            <p:cNvSpPr/>
            <p:nvPr/>
          </p:nvSpPr>
          <p:spPr>
            <a:xfrm>
              <a:off x="1897309613" y="0"/>
              <a:ext cx="249802403" cy="2145003778"/>
            </a:xfrm>
            <a:custGeom>
              <a:avLst/>
              <a:gdLst/>
              <a:ahLst/>
              <a:cxnLst/>
              <a:rect l="0" t="0" r="0" b="0"/>
              <a:pathLst>
                <a:path w="120000" h="120000" extrusionOk="0">
                  <a:moveTo>
                    <a:pt x="0" y="0"/>
                  </a:moveTo>
                  <a:lnTo>
                    <a:pt x="105579" y="119999"/>
                  </a:lnTo>
                  <a:lnTo>
                    <a:pt x="119976" y="119999"/>
                  </a:lnTo>
                  <a:cubicBezTo>
                    <a:pt x="120243" y="79950"/>
                    <a:pt x="118110" y="40049"/>
                    <a:pt x="118377" y="0"/>
                  </a:cubicBezTo>
                  <a:lnTo>
                    <a:pt x="0" y="0"/>
                  </a:lnTo>
                  <a:close/>
                </a:path>
              </a:pathLst>
            </a:custGeom>
            <a:solidFill>
              <a:srgbClr val="236292">
                <a:alpha val="81568"/>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20" name="Shape 220"/>
            <p:cNvSpPr/>
            <p:nvPr/>
          </p:nvSpPr>
          <p:spPr>
            <a:xfrm>
              <a:off x="1891361927" y="1531508028"/>
              <a:ext cx="256121718" cy="613495766"/>
            </a:xfrm>
            <a:custGeom>
              <a:avLst/>
              <a:gdLst/>
              <a:ahLst/>
              <a:cxnLst/>
              <a:rect l="0" t="0" r="0" b="0"/>
              <a:pathLst>
                <a:path w="120000" h="120000" extrusionOk="0">
                  <a:moveTo>
                    <a:pt x="0" y="120000"/>
                  </a:moveTo>
                  <a:lnTo>
                    <a:pt x="119441" y="0"/>
                  </a:lnTo>
                  <a:cubicBezTo>
                    <a:pt x="119627" y="39896"/>
                    <a:pt x="119813" y="79792"/>
                    <a:pt x="120000" y="119689"/>
                  </a:cubicBezTo>
                  <a:lnTo>
                    <a:pt x="0" y="120000"/>
                  </a:lnTo>
                  <a:close/>
                </a:path>
              </a:pathLst>
            </a:custGeom>
            <a:solidFill>
              <a:srgbClr val="17B0E4">
                <a:alpha val="65490"/>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pic>
        <p:nvPicPr>
          <p:cNvPr id="221" name="Shape 221" descr="C:\Program Files\Microsoft Office\Clipart\corpbas\j0079268.wmf"/>
          <p:cNvPicPr preferRelativeResize="0"/>
          <p:nvPr/>
        </p:nvPicPr>
        <p:blipFill rotWithShape="1">
          <a:blip r:embed="rId3">
            <a:alphaModFix/>
          </a:blip>
          <a:srcRect/>
          <a:stretch/>
        </p:blipFill>
        <p:spPr>
          <a:xfrm>
            <a:off x="0" y="0"/>
            <a:ext cx="1219199" cy="990599"/>
          </a:xfrm>
          <a:prstGeom prst="rect">
            <a:avLst/>
          </a:prstGeom>
          <a:noFill/>
          <a:ln>
            <a:noFill/>
          </a:ln>
        </p:spPr>
      </p:pic>
      <p:pic>
        <p:nvPicPr>
          <p:cNvPr id="222" name="Shape 222" descr="C:\Program Files\Microsoft Office\Clipart\corpbas\j0079268.wmf"/>
          <p:cNvPicPr preferRelativeResize="0"/>
          <p:nvPr/>
        </p:nvPicPr>
        <p:blipFill rotWithShape="1">
          <a:blip r:embed="rId4">
            <a:alphaModFix/>
          </a:blip>
          <a:srcRect/>
          <a:stretch/>
        </p:blipFill>
        <p:spPr>
          <a:xfrm>
            <a:off x="7924800" y="0"/>
            <a:ext cx="942975" cy="914400"/>
          </a:xfrm>
          <a:prstGeom prst="rect">
            <a:avLst/>
          </a:prstGeom>
          <a:noFill/>
          <a:ln>
            <a:noFill/>
          </a:ln>
        </p:spPr>
      </p:pic>
      <p:pic>
        <p:nvPicPr>
          <p:cNvPr id="223" name="Shape 223" descr="C:\Program Files\Microsoft Office\Clipart\corpbas\j0079268.wmf"/>
          <p:cNvPicPr preferRelativeResize="0"/>
          <p:nvPr/>
        </p:nvPicPr>
        <p:blipFill rotWithShape="1">
          <a:blip r:embed="rId5">
            <a:alphaModFix/>
          </a:blip>
          <a:srcRect/>
          <a:stretch/>
        </p:blipFill>
        <p:spPr>
          <a:xfrm>
            <a:off x="7772400" y="5943600"/>
            <a:ext cx="1143000" cy="914400"/>
          </a:xfrm>
          <a:prstGeom prst="rect">
            <a:avLst/>
          </a:prstGeom>
          <a:noFill/>
          <a:ln>
            <a:noFill/>
          </a:ln>
        </p:spPr>
      </p:pic>
      <p:pic>
        <p:nvPicPr>
          <p:cNvPr id="224" name="Shape 224" descr="C:\Program Files\Microsoft Office\Clipart\corpbas\j0079268.wmf"/>
          <p:cNvPicPr preferRelativeResize="0"/>
          <p:nvPr/>
        </p:nvPicPr>
        <p:blipFill rotWithShape="1">
          <a:blip r:embed="rId6">
            <a:alphaModFix/>
          </a:blip>
          <a:srcRect/>
          <a:stretch/>
        </p:blipFill>
        <p:spPr>
          <a:xfrm>
            <a:off x="0" y="5867400"/>
            <a:ext cx="1143000" cy="854074"/>
          </a:xfrm>
          <a:prstGeom prst="rect">
            <a:avLst/>
          </a:prstGeom>
          <a:noFill/>
          <a:ln>
            <a:noFill/>
          </a:ln>
        </p:spPr>
      </p:pic>
      <p:sp>
        <p:nvSpPr>
          <p:cNvPr id="225" name="Shape 225"/>
          <p:cNvSpPr txBox="1"/>
          <p:nvPr/>
        </p:nvSpPr>
        <p:spPr>
          <a:xfrm>
            <a:off x="482600" y="790575"/>
            <a:ext cx="457200"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9FE0F5"/>
              </a:buClr>
              <a:buSzPct val="25000"/>
              <a:buFont typeface="Arial"/>
              <a:buNone/>
            </a:pPr>
            <a:r>
              <a:rPr lang="en-US" sz="8000" b="0" i="0" u="none">
                <a:solidFill>
                  <a:srgbClr val="9FE0F5"/>
                </a:solidFill>
                <a:latin typeface="Arial"/>
                <a:ea typeface="Arial"/>
                <a:cs typeface="Arial"/>
                <a:sym typeface="Arial"/>
              </a:rPr>
              <a:t>“</a:t>
            </a:r>
          </a:p>
        </p:txBody>
      </p:sp>
      <p:sp>
        <p:nvSpPr>
          <p:cNvPr id="226" name="Shape 226"/>
          <p:cNvSpPr txBox="1"/>
          <p:nvPr/>
        </p:nvSpPr>
        <p:spPr>
          <a:xfrm>
            <a:off x="6748461" y="2886075"/>
            <a:ext cx="457200" cy="58578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9FE0F5"/>
              </a:buClr>
              <a:buSzPct val="25000"/>
              <a:buFont typeface="Arial"/>
              <a:buNone/>
            </a:pPr>
            <a:r>
              <a:rPr lang="en-US" sz="8000" b="0" i="0" u="none">
                <a:solidFill>
                  <a:srgbClr val="9FE0F5"/>
                </a:solidFill>
                <a:latin typeface="Arial"/>
                <a:ea typeface="Arial"/>
                <a:cs typeface="Arial"/>
                <a:sym typeface="Arial"/>
              </a:rPr>
              <a:t>”</a:t>
            </a:r>
          </a:p>
        </p:txBody>
      </p:sp>
      <p:sp>
        <p:nvSpPr>
          <p:cNvPr id="227" name="Shape 227"/>
          <p:cNvSpPr txBox="1">
            <a:spLocks noGrp="1"/>
          </p:cNvSpPr>
          <p:nvPr>
            <p:ph type="title"/>
          </p:nvPr>
        </p:nvSpPr>
        <p:spPr>
          <a:xfrm>
            <a:off x="609600" y="609600"/>
            <a:ext cx="6348411" cy="13208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28" name="Shape 228"/>
          <p:cNvSpPr txBox="1">
            <a:spLocks noGrp="1"/>
          </p:cNvSpPr>
          <p:nvPr>
            <p:ph type="body" idx="1"/>
          </p:nvPr>
        </p:nvSpPr>
        <p:spPr>
          <a:xfrm>
            <a:off x="609600" y="2160586"/>
            <a:ext cx="6348411" cy="3881436"/>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404040"/>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404040"/>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404040"/>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29" name="Shape 229"/>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fld id="{85E2D681-ACF1-45D6-8452-D4B049DC6325}" type="datetime1">
              <a:rPr lang="en-US" smtClean="0"/>
              <a:t>8/19/2019</a:t>
            </a:fld>
            <a:endParaRPr/>
          </a:p>
        </p:txBody>
      </p:sp>
      <p:sp>
        <p:nvSpPr>
          <p:cNvPr id="230" name="Shape 230"/>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r>
              <a:rPr lang="en-US"/>
              <a:t>2019 New Teacher Summer Academy</a:t>
            </a:r>
            <a:endParaRPr/>
          </a:p>
        </p:txBody>
      </p:sp>
      <p:sp>
        <p:nvSpPr>
          <p:cNvPr id="231" name="Shape 231"/>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457200" marR="0" lvl="1" indent="0" algn="l" rtl="0">
              <a:lnSpc>
                <a:spcPct val="100000"/>
              </a:lnSpc>
              <a:spcBef>
                <a:spcPts val="0"/>
              </a:spcBef>
              <a:spcAft>
                <a:spcPts val="0"/>
              </a:spcAft>
              <a:buClr>
                <a:schemeClr val="dk1"/>
              </a:buClr>
              <a:buSzPct val="25000"/>
              <a:buFont typeface="Times New Roman"/>
              <a:buNone/>
            </a:pPr>
            <a:fld id="{00000000-1234-1234-1234-123412341234}" type="slidenum">
              <a:rPr lang="en-US" sz="2400" b="0" i="0" u="none" strike="noStrike" cap="none">
                <a:solidFill>
                  <a:schemeClr val="dk1"/>
                </a:solidFill>
                <a:latin typeface="Times New Roman"/>
                <a:ea typeface="Times New Roman"/>
                <a:cs typeface="Times New Roman"/>
                <a:sym typeface="Times New Roman"/>
              </a:rPr>
              <a:t>‹#›</a:t>
            </a:fld>
            <a:endParaRPr lang="en-US" sz="2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7" r:id="rId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49A4A-A454-468B-9859-5DDDAC7B03B5}" type="datetime1">
              <a:rPr lang="en-US" kern="1200" smtClean="0">
                <a:solidFill>
                  <a:prstClr val="black">
                    <a:tint val="75000"/>
                  </a:prstClr>
                </a:solidFill>
                <a:latin typeface="Calibri"/>
                <a:ea typeface="+mn-ea"/>
                <a:cs typeface="+mn-cs"/>
              </a:rPr>
              <a:t>8/19/2019</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kern="1200">
                <a:solidFill>
                  <a:prstClr val="black">
                    <a:tint val="75000"/>
                  </a:prstClr>
                </a:solidFill>
                <a:latin typeface="Calibri"/>
                <a:ea typeface="+mn-ea"/>
                <a:cs typeface="+mn-cs"/>
              </a:rPr>
              <a:t>2019 New Teacher Summer Academy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5B22A-E380-4C19-A4C6-055004955BC7}" type="slidenum">
              <a:rPr lang="en-US" kern="1200" smtClean="0">
                <a:solidFill>
                  <a:prstClr val="black">
                    <a:tint val="75000"/>
                  </a:prstClr>
                </a:solidFill>
                <a:latin typeface="Calibri"/>
                <a:ea typeface="+mn-ea"/>
                <a:cs typeface="+mn-cs"/>
              </a: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785738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C42B2095-5D49-4278-9C02-CA87F9C5F7AD}" type="datetime1">
              <a:rPr lang="en-US" smtClean="0"/>
              <a:t>8/19/2019</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r>
              <a:rPr lang="en-US"/>
              <a:t>2019 New Teacher Summer Academy</a:t>
            </a: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marL="457200" marR="0" lvl="1" indent="0" algn="l" rtl="0">
              <a:lnSpc>
                <a:spcPct val="100000"/>
              </a:lnSpc>
              <a:spcBef>
                <a:spcPts val="0"/>
              </a:spcBef>
              <a:spcAft>
                <a:spcPts val="0"/>
              </a:spcAft>
              <a:buClr>
                <a:schemeClr val="dk1"/>
              </a:buClr>
              <a:buSzPct val="25000"/>
              <a:buFont typeface="Times New Roman"/>
              <a:buNone/>
            </a:pPr>
            <a:fld id="{00000000-1234-1234-1234-123412341234}" type="slidenum">
              <a:rPr lang="en-US" sz="2400" b="0" i="0" u="none" strike="noStrike" cap="none" smtClean="0">
                <a:solidFill>
                  <a:schemeClr val="dk1"/>
                </a:solidFill>
                <a:latin typeface="Times New Roman"/>
                <a:ea typeface="Times New Roman"/>
                <a:cs typeface="Times New Roman"/>
                <a:sym typeface="Times New Roman"/>
              </a:rPr>
              <a:t>‹#›</a:t>
            </a:fld>
            <a:endParaRPr lang="en-US" sz="2400" b="0" i="0" u="none" strike="noStrike" cap="none">
              <a:solidFill>
                <a:schemeClr val="dk1"/>
              </a:solidFill>
              <a:latin typeface="Times New Roman"/>
              <a:ea typeface="Times New Roman"/>
              <a:cs typeface="Times New Roman"/>
              <a:sym typeface="Times New Roman"/>
            </a:endParaRPr>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418775193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success-plan-b-strategy-economy-882592/" TargetMode="External"/><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www.publicdomainpictures.net/view-image.php?image=19185&amp;picture=heart-of-love&amp;large=1" TargetMode="External"/><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aviation.stackexchange.com/questions/19173/when-was-the-first-rudder-on-an-aircraft-used" TargetMode="External"/><Relationship Id="rId2" Type="http://schemas.openxmlformats.org/officeDocument/2006/relationships/image" Target="../media/image7.jpg"/><Relationship Id="rId1" Type="http://schemas.openxmlformats.org/officeDocument/2006/relationships/slideLayout" Target="../slideLayouts/slideLayout16.xml"/><Relationship Id="rId5" Type="http://schemas.openxmlformats.org/officeDocument/2006/relationships/hyperlink" Target="https://creativecommons.org/licenses/by-sa/3.0/"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10.xml"/><Relationship Id="rId5" Type="http://schemas.openxmlformats.org/officeDocument/2006/relationships/image" Target="../media/image12.tmp"/><Relationship Id="rId4" Type="http://schemas.openxmlformats.org/officeDocument/2006/relationships/image" Target="../media/image11.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motheringtimes.blogspot.com/2011/04/do-you-scold-your-child-in-public.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Freeform 6">
            <a:extLst>
              <a:ext uri="{FF2B5EF4-FFF2-40B4-BE49-F238E27FC236}">
                <a16:creationId xmlns:a16="http://schemas.microsoft.com/office/drawing/2014/main" id="{C98F4480-8749-4E48-82BB-3A0F2F311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9" name="Rectangle 23">
            <a:extLst>
              <a:ext uri="{FF2B5EF4-FFF2-40B4-BE49-F238E27FC236}">
                <a16:creationId xmlns:a16="http://schemas.microsoft.com/office/drawing/2014/main" id="{5249F694-12BA-47C4-9FF3-570372F3B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sign on a grassy hill&#10;&#10;Description automatically generated">
            <a:extLst>
              <a:ext uri="{FF2B5EF4-FFF2-40B4-BE49-F238E27FC236}">
                <a16:creationId xmlns:a16="http://schemas.microsoft.com/office/drawing/2014/main" id="{432D9A05-DF59-46D9-97F1-7476F0C6C13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5659" r="10637"/>
          <a:stretch/>
        </p:blipFill>
        <p:spPr>
          <a:xfrm>
            <a:off x="5503984" y="10"/>
            <a:ext cx="3640016" cy="6857990"/>
          </a:xfrm>
          <a:prstGeom prst="rect">
            <a:avLst/>
          </a:prstGeom>
        </p:spPr>
      </p:pic>
      <p:sp>
        <p:nvSpPr>
          <p:cNvPr id="26"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4A8E0857-D118-44E2-B78B-562987434600}"/>
              </a:ext>
            </a:extLst>
          </p:cNvPr>
          <p:cNvSpPr>
            <a:spLocks noGrp="1"/>
          </p:cNvSpPr>
          <p:nvPr>
            <p:ph type="ctrTitle"/>
          </p:nvPr>
        </p:nvSpPr>
        <p:spPr>
          <a:xfrm>
            <a:off x="573788" y="382385"/>
            <a:ext cx="4511923" cy="1492132"/>
          </a:xfrm>
        </p:spPr>
        <p:txBody>
          <a:bodyPr vert="horz" lIns="91440" tIns="45720" rIns="91440" bIns="45720" rtlCol="0" anchor="t">
            <a:normAutofit/>
          </a:bodyPr>
          <a:lstStyle/>
          <a:p>
            <a:pPr algn="l" defTabSz="914400"/>
            <a:r>
              <a:rPr lang="en-US" sz="3600" spc="200" dirty="0"/>
              <a:t>Plan B: Responding to misbehavior</a:t>
            </a:r>
          </a:p>
        </p:txBody>
      </p:sp>
      <p:sp>
        <p:nvSpPr>
          <p:cNvPr id="28" name="Rectangle 27">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DE1ACA34-E5A0-4410-99E7-EA8803975F15}"/>
              </a:ext>
            </a:extLst>
          </p:cNvPr>
          <p:cNvSpPr>
            <a:spLocks noGrp="1"/>
          </p:cNvSpPr>
          <p:nvPr>
            <p:ph type="subTitle" idx="1"/>
          </p:nvPr>
        </p:nvSpPr>
        <p:spPr>
          <a:xfrm>
            <a:off x="573788" y="2286001"/>
            <a:ext cx="4511923" cy="3593591"/>
          </a:xfrm>
        </p:spPr>
        <p:txBody>
          <a:bodyPr vert="horz" lIns="91440" tIns="45720" rIns="91440" bIns="45720" rtlCol="0">
            <a:normAutofit/>
          </a:bodyPr>
          <a:lstStyle/>
          <a:p>
            <a:pPr indent="-228600" algn="l" defTabSz="914400">
              <a:lnSpc>
                <a:spcPct val="110000"/>
              </a:lnSpc>
            </a:pPr>
            <a:r>
              <a:rPr lang="en-US" sz="2400" dirty="0">
                <a:solidFill>
                  <a:schemeClr val="tx1"/>
                </a:solidFill>
                <a:latin typeface="Aharoni" panose="02010803020104030203" pitchFamily="2" charset="-79"/>
                <a:cs typeface="Aharoni" panose="02010803020104030203" pitchFamily="2" charset="-79"/>
              </a:rPr>
              <a:t>Review of Supports</a:t>
            </a:r>
          </a:p>
          <a:p>
            <a:pPr indent="-228600" algn="l" defTabSz="914400">
              <a:lnSpc>
                <a:spcPct val="110000"/>
              </a:lnSpc>
            </a:pPr>
            <a:r>
              <a:rPr lang="en-US" sz="2400" dirty="0">
                <a:solidFill>
                  <a:schemeClr val="tx1"/>
                </a:solidFill>
                <a:latin typeface="Aharoni" panose="02010803020104030203" pitchFamily="2" charset="-79"/>
                <a:cs typeface="Aharoni" panose="02010803020104030203" pitchFamily="2" charset="-79"/>
              </a:rPr>
              <a:t>Teaching with Love and Logic</a:t>
            </a:r>
          </a:p>
          <a:p>
            <a:pPr indent="-228600" algn="l" defTabSz="914400">
              <a:lnSpc>
                <a:spcPct val="110000"/>
              </a:lnSpc>
            </a:pPr>
            <a:r>
              <a:rPr lang="en-US" sz="2400" dirty="0">
                <a:solidFill>
                  <a:schemeClr val="tx1"/>
                </a:solidFill>
                <a:latin typeface="Aharoni" panose="02010803020104030203" pitchFamily="2" charset="-79"/>
                <a:cs typeface="Aharoni" panose="02010803020104030203" pitchFamily="2" charset="-79"/>
              </a:rPr>
              <a:t>Addressing specific Behaviors</a:t>
            </a:r>
          </a:p>
          <a:p>
            <a:pPr indent="-228600" algn="l" defTabSz="914400">
              <a:lnSpc>
                <a:spcPct val="110000"/>
              </a:lnSpc>
            </a:pPr>
            <a:r>
              <a:rPr lang="en-US" sz="2400" dirty="0">
                <a:solidFill>
                  <a:schemeClr val="tx1"/>
                </a:solidFill>
                <a:latin typeface="Aharoni" panose="02010803020104030203" pitchFamily="2" charset="-79"/>
                <a:cs typeface="Aharoni" panose="02010803020104030203" pitchFamily="2" charset="-79"/>
              </a:rPr>
              <a:t>Documentation</a:t>
            </a:r>
          </a:p>
        </p:txBody>
      </p:sp>
      <p:sp>
        <p:nvSpPr>
          <p:cNvPr id="4" name="Footer Placeholder 3">
            <a:extLst>
              <a:ext uri="{FF2B5EF4-FFF2-40B4-BE49-F238E27FC236}">
                <a16:creationId xmlns:a16="http://schemas.microsoft.com/office/drawing/2014/main" id="{B8ECF7CE-DF1B-4F74-8F53-8C079D801625}"/>
              </a:ext>
            </a:extLst>
          </p:cNvPr>
          <p:cNvSpPr>
            <a:spLocks noGrp="1"/>
          </p:cNvSpPr>
          <p:nvPr>
            <p:ph type="ftr" sz="quarter" idx="11"/>
          </p:nvPr>
        </p:nvSpPr>
        <p:spPr>
          <a:xfrm>
            <a:off x="2663979" y="6375679"/>
            <a:ext cx="2421732" cy="345796"/>
          </a:xfrm>
        </p:spPr>
        <p:txBody>
          <a:bodyPr vert="horz" lIns="91440" tIns="45720" rIns="91440" bIns="45720" rtlCol="0" anchor="ctr">
            <a:normAutofit/>
          </a:bodyPr>
          <a:lstStyle/>
          <a:p>
            <a:pPr algn="r">
              <a:spcAft>
                <a:spcPts val="600"/>
              </a:spcAft>
            </a:pPr>
            <a:r>
              <a:rPr lang="en-US" sz="1100" kern="1200">
                <a:solidFill>
                  <a:schemeClr val="tx1">
                    <a:lumMod val="65000"/>
                    <a:lumOff val="35000"/>
                  </a:schemeClr>
                </a:solidFill>
                <a:latin typeface="+mn-lt"/>
                <a:ea typeface="+mn-ea"/>
                <a:cs typeface="+mn-cs"/>
              </a:rPr>
              <a:t>2019 New Teacher Summer Academy</a:t>
            </a:r>
          </a:p>
        </p:txBody>
      </p:sp>
    </p:spTree>
    <p:extLst>
      <p:ext uri="{BB962C8B-B14F-4D97-AF65-F5344CB8AC3E}">
        <p14:creationId xmlns:p14="http://schemas.microsoft.com/office/powerpoint/2010/main" val="2528683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1B3A-FF26-4124-8413-760420DAFEDC}"/>
              </a:ext>
            </a:extLst>
          </p:cNvPr>
          <p:cNvSpPr>
            <a:spLocks noGrp="1"/>
          </p:cNvSpPr>
          <p:nvPr>
            <p:ph type="title"/>
          </p:nvPr>
        </p:nvSpPr>
        <p:spPr/>
        <p:txBody>
          <a:bodyPr>
            <a:normAutofit fontScale="90000"/>
          </a:bodyPr>
          <a:lstStyle/>
          <a:p>
            <a:r>
              <a:rPr lang="en-US" dirty="0">
                <a:latin typeface="Aharoni" panose="02010803020104030203" pitchFamily="2" charset="-79"/>
                <a:cs typeface="Aharoni" panose="02010803020104030203" pitchFamily="2" charset="-79"/>
              </a:rPr>
              <a:t>Basic Steps of  </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Progressive Discipline </a:t>
            </a:r>
          </a:p>
        </p:txBody>
      </p:sp>
      <p:sp>
        <p:nvSpPr>
          <p:cNvPr id="3" name="Content Placeholder 2">
            <a:extLst>
              <a:ext uri="{FF2B5EF4-FFF2-40B4-BE49-F238E27FC236}">
                <a16:creationId xmlns:a16="http://schemas.microsoft.com/office/drawing/2014/main" id="{E8206774-EB18-4B40-A819-6A4307607FC5}"/>
              </a:ext>
            </a:extLst>
          </p:cNvPr>
          <p:cNvSpPr>
            <a:spLocks noGrp="1"/>
          </p:cNvSpPr>
          <p:nvPr>
            <p:ph idx="1"/>
          </p:nvPr>
        </p:nvSpPr>
        <p:spPr/>
        <p:txBody>
          <a:bodyPr>
            <a:normAutofit fontScale="85000" lnSpcReduction="20000"/>
          </a:bodyPr>
          <a:lstStyle/>
          <a:p>
            <a:pPr marL="514350" indent="-514350">
              <a:buAutoNum type="arabicPeriod"/>
            </a:pPr>
            <a:r>
              <a:rPr lang="en-US" dirty="0">
                <a:solidFill>
                  <a:srgbClr val="FF00FF"/>
                </a:solidFill>
              </a:rPr>
              <a:t>Use clarity, consistency, and patience to teach, reinforce, and re-teach procedures and behavioral expectations.</a:t>
            </a:r>
          </a:p>
          <a:p>
            <a:pPr marL="514350" indent="-514350">
              <a:buAutoNum type="arabicPeriod"/>
            </a:pPr>
            <a:r>
              <a:rPr lang="en-US" dirty="0">
                <a:solidFill>
                  <a:srgbClr val="FF00FF"/>
                </a:solidFill>
              </a:rPr>
              <a:t>Hold a short, private conversation with a student to determine what led to the  misbehavior(s). DOCUMENT.</a:t>
            </a:r>
          </a:p>
          <a:p>
            <a:pPr marL="514350" indent="-514350">
              <a:buAutoNum type="arabicPeriod"/>
            </a:pPr>
            <a:r>
              <a:rPr lang="en-US" dirty="0">
                <a:solidFill>
                  <a:srgbClr val="FF00FF"/>
                </a:solidFill>
              </a:rPr>
              <a:t>Try additional interventions, as needed (toolkit).  DOCUMENT.</a:t>
            </a:r>
          </a:p>
          <a:p>
            <a:pPr marL="514350" indent="-514350">
              <a:buAutoNum type="arabicPeriod"/>
            </a:pPr>
            <a:r>
              <a:rPr lang="en-US" dirty="0"/>
              <a:t>Make parent/guardian contact…as best you can. DOCUMENT.</a:t>
            </a:r>
          </a:p>
          <a:p>
            <a:pPr marL="514350" indent="-514350">
              <a:buAutoNum type="arabicPeriod"/>
            </a:pPr>
            <a:r>
              <a:rPr lang="en-US" dirty="0"/>
              <a:t>Hold a detention to talk and regroup.  </a:t>
            </a:r>
          </a:p>
          <a:p>
            <a:pPr marL="0" indent="0">
              <a:buNone/>
            </a:pPr>
            <a:r>
              <a:rPr lang="en-US" dirty="0"/>
              <a:t>       DOCUMENT.</a:t>
            </a:r>
          </a:p>
          <a:p>
            <a:pPr marL="0" indent="0">
              <a:buNone/>
            </a:pPr>
            <a:endParaRPr lang="en-US" dirty="0"/>
          </a:p>
          <a:p>
            <a:pPr marL="0" indent="0">
              <a:buNone/>
            </a:pPr>
            <a:endParaRPr lang="en-US" dirty="0"/>
          </a:p>
          <a:p>
            <a:pPr marL="514350" indent="-514350">
              <a:buAutoNum type="arabicPeriod"/>
            </a:pPr>
            <a:endParaRPr lang="en-US" dirty="0"/>
          </a:p>
        </p:txBody>
      </p:sp>
      <p:sp>
        <p:nvSpPr>
          <p:cNvPr id="4" name="Footer Placeholder 3">
            <a:extLst>
              <a:ext uri="{FF2B5EF4-FFF2-40B4-BE49-F238E27FC236}">
                <a16:creationId xmlns:a16="http://schemas.microsoft.com/office/drawing/2014/main" id="{4B275A59-ECD6-47AE-A52E-424FCB81735B}"/>
              </a:ext>
            </a:extLst>
          </p:cNvPr>
          <p:cNvSpPr>
            <a:spLocks noGrp="1"/>
          </p:cNvSpPr>
          <p:nvPr>
            <p:ph type="ftr" sz="quarter" idx="11"/>
          </p:nvPr>
        </p:nvSpPr>
        <p:spPr/>
        <p:txBody>
          <a:bodyPr/>
          <a:lstStyle/>
          <a:p>
            <a:r>
              <a:rPr lang="en-US">
                <a:solidFill>
                  <a:prstClr val="black">
                    <a:tint val="75000"/>
                  </a:prstClr>
                </a:solidFill>
              </a:rPr>
              <a:t>2019 New Teacher Summer Academy</a:t>
            </a:r>
          </a:p>
        </p:txBody>
      </p:sp>
    </p:spTree>
    <p:extLst>
      <p:ext uri="{BB962C8B-B14F-4D97-AF65-F5344CB8AC3E}">
        <p14:creationId xmlns:p14="http://schemas.microsoft.com/office/powerpoint/2010/main" val="144374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A7C939-29EE-499A-B938-2047045A53AD}"/>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4700" b="1" dirty="0">
                <a:solidFill>
                  <a:srgbClr val="FFFFFF"/>
                </a:solidFill>
              </a:rPr>
              <a:t>The Language of Love and Logic</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DD7FF493-C6B7-4AEB-97F3-702DDA90CA21}"/>
              </a:ext>
            </a:extLst>
          </p:cNvPr>
          <p:cNvPicPr>
            <a:picLocks noGrp="1" noChangeAspect="1"/>
          </p:cNvPicPr>
          <p:nvPr>
            <p:ph idx="1"/>
          </p:nvPr>
        </p:nvPicPr>
        <p:blipFill>
          <a:blip r:embed="rId2"/>
          <a:stretch>
            <a:fillRect/>
          </a:stretch>
        </p:blipFill>
        <p:spPr>
          <a:xfrm>
            <a:off x="945442" y="2426818"/>
            <a:ext cx="2698404"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A screenshot of a cell phone&#10;&#10;Description automatically generated">
            <a:extLst>
              <a:ext uri="{FF2B5EF4-FFF2-40B4-BE49-F238E27FC236}">
                <a16:creationId xmlns:a16="http://schemas.microsoft.com/office/drawing/2014/main" id="{C5AE4EBC-8A33-4F35-AB11-53BEBF1E2BD3}"/>
              </a:ext>
            </a:extLst>
          </p:cNvPr>
          <p:cNvPicPr>
            <a:picLocks noChangeAspect="1"/>
          </p:cNvPicPr>
          <p:nvPr/>
        </p:nvPicPr>
        <p:blipFill>
          <a:blip r:embed="rId3"/>
          <a:stretch>
            <a:fillRect/>
          </a:stretch>
        </p:blipFill>
        <p:spPr>
          <a:xfrm>
            <a:off x="4833804" y="2947424"/>
            <a:ext cx="4091938" cy="2956424"/>
          </a:xfrm>
          <a:prstGeom prst="rect">
            <a:avLst/>
          </a:prstGeom>
        </p:spPr>
      </p:pic>
      <p:sp>
        <p:nvSpPr>
          <p:cNvPr id="4" name="Footer Placeholder 3">
            <a:extLst>
              <a:ext uri="{FF2B5EF4-FFF2-40B4-BE49-F238E27FC236}">
                <a16:creationId xmlns:a16="http://schemas.microsoft.com/office/drawing/2014/main" id="{3D87E3DF-C441-4AD2-88AD-F40FE9DB7589}"/>
              </a:ext>
            </a:extLst>
          </p:cNvPr>
          <p:cNvSpPr>
            <a:spLocks noGrp="1"/>
          </p:cNvSpPr>
          <p:nvPr>
            <p:ph type="ftr" sz="quarter" idx="11"/>
          </p:nvPr>
        </p:nvSpPr>
        <p:spPr>
          <a:xfrm>
            <a:off x="3028950" y="6522430"/>
            <a:ext cx="3086100" cy="347472"/>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2019 New Teacher Summer Academy</a:t>
            </a:r>
          </a:p>
        </p:txBody>
      </p:sp>
    </p:spTree>
    <p:extLst>
      <p:ext uri="{BB962C8B-B14F-4D97-AF65-F5344CB8AC3E}">
        <p14:creationId xmlns:p14="http://schemas.microsoft.com/office/powerpoint/2010/main" val="175651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735DB3-74F1-4DCE-842F-1C6D499AE8DF}"/>
              </a:ext>
            </a:extLst>
          </p:cNvPr>
          <p:cNvSpPr>
            <a:spLocks noGrp="1"/>
          </p:cNvSpPr>
          <p:nvPr>
            <p:ph type="title"/>
          </p:nvPr>
        </p:nvSpPr>
        <p:spPr>
          <a:xfrm>
            <a:off x="647271" y="1012004"/>
            <a:ext cx="2562119" cy="4795408"/>
          </a:xfrm>
        </p:spPr>
        <p:txBody>
          <a:bodyPr>
            <a:normAutofit/>
          </a:bodyPr>
          <a:lstStyle/>
          <a:p>
            <a:r>
              <a:rPr lang="en-US" sz="4100" dirty="0">
                <a:solidFill>
                  <a:srgbClr val="FFFFFF"/>
                </a:solidFill>
                <a:latin typeface="Aharoni" panose="02010803020104030203" pitchFamily="2" charset="-79"/>
                <a:cs typeface="Aharoni" panose="02010803020104030203" pitchFamily="2" charset="-79"/>
              </a:rPr>
              <a:t>Behavior Toolkit of Strategies</a:t>
            </a:r>
          </a:p>
        </p:txBody>
      </p:sp>
      <p:sp>
        <p:nvSpPr>
          <p:cNvPr id="4" name="Footer Placeholder 3">
            <a:extLst>
              <a:ext uri="{FF2B5EF4-FFF2-40B4-BE49-F238E27FC236}">
                <a16:creationId xmlns:a16="http://schemas.microsoft.com/office/drawing/2014/main" id="{AA843EEE-7398-451B-8ACF-761510F1FC95}"/>
              </a:ext>
            </a:extLst>
          </p:cNvPr>
          <p:cNvSpPr>
            <a:spLocks noGrp="1"/>
          </p:cNvSpPr>
          <p:nvPr>
            <p:ph type="ftr" sz="quarter" idx="11"/>
          </p:nvPr>
        </p:nvSpPr>
        <p:spPr>
          <a:xfrm>
            <a:off x="562728" y="6356350"/>
            <a:ext cx="3086100" cy="365125"/>
          </a:xfrm>
        </p:spPr>
        <p:txBody>
          <a:bodyPr>
            <a:normAutofit/>
          </a:bodyPr>
          <a:lstStyle/>
          <a:p>
            <a:pPr algn="l">
              <a:spcAft>
                <a:spcPts val="600"/>
              </a:spcAft>
            </a:pPr>
            <a:r>
              <a:rPr lang="en-US" sz="1000">
                <a:solidFill>
                  <a:prstClr val="black">
                    <a:tint val="75000"/>
                  </a:prstClr>
                </a:solidFill>
              </a:rPr>
              <a:t>2019 New Teacher Summer Academy</a:t>
            </a:r>
          </a:p>
        </p:txBody>
      </p:sp>
      <p:graphicFrame>
        <p:nvGraphicFramePr>
          <p:cNvPr id="6" name="Content Placeholder 2">
            <a:extLst>
              <a:ext uri="{FF2B5EF4-FFF2-40B4-BE49-F238E27FC236}">
                <a16:creationId xmlns:a16="http://schemas.microsoft.com/office/drawing/2014/main" id="{92448382-C6AB-4C39-8EDD-7CFB1DCA1000}"/>
              </a:ext>
            </a:extLst>
          </p:cNvPr>
          <p:cNvGraphicFramePr>
            <a:graphicFrameLocks noGrp="1"/>
          </p:cNvGraphicFramePr>
          <p:nvPr>
            <p:ph idx="1"/>
            <p:extLst>
              <p:ext uri="{D42A27DB-BD31-4B8C-83A1-F6EECF244321}">
                <p14:modId xmlns:p14="http://schemas.microsoft.com/office/powerpoint/2010/main" val="25640717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4481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6905-136D-486F-AC94-727C05F2B9BB}"/>
              </a:ext>
            </a:extLst>
          </p:cNvPr>
          <p:cNvSpPr>
            <a:spLocks noGrp="1"/>
          </p:cNvSpPr>
          <p:nvPr>
            <p:ph type="title"/>
          </p:nvPr>
        </p:nvSpPr>
        <p:spPr>
          <a:xfrm>
            <a:off x="3724072" y="629268"/>
            <a:ext cx="4939868" cy="1286160"/>
          </a:xfrm>
        </p:spPr>
        <p:txBody>
          <a:bodyPr vert="horz" lIns="91440" tIns="45720" rIns="91440" bIns="45720" rtlCol="0" anchor="b">
            <a:normAutofit/>
          </a:bodyPr>
          <a:lstStyle/>
          <a:p>
            <a:pPr>
              <a:lnSpc>
                <a:spcPct val="90000"/>
              </a:lnSpc>
            </a:pPr>
            <a:r>
              <a:rPr lang="en-US" sz="4100" dirty="0">
                <a:latin typeface="Aharoni" panose="02010803020104030203" pitchFamily="2" charset="-79"/>
                <a:cs typeface="Aharoni" panose="02010803020104030203" pitchFamily="2" charset="-79"/>
              </a:rPr>
              <a:t>The Four Goals of Misbehavior</a:t>
            </a:r>
          </a:p>
        </p:txBody>
      </p:sp>
      <p:pic>
        <p:nvPicPr>
          <p:cNvPr id="6" name="Content Placeholder 5">
            <a:extLst>
              <a:ext uri="{FF2B5EF4-FFF2-40B4-BE49-F238E27FC236}">
                <a16:creationId xmlns:a16="http://schemas.microsoft.com/office/drawing/2014/main" id="{DCE7EE49-6E3B-4916-AC67-9063FC6E76DC}"/>
              </a:ext>
            </a:extLst>
          </p:cNvPr>
          <p:cNvPicPr>
            <a:picLocks noGrp="1" noChangeAspect="1"/>
          </p:cNvPicPr>
          <p:nvPr>
            <p:ph sz="half" idx="2"/>
          </p:nvPr>
        </p:nvPicPr>
        <p:blipFill rotWithShape="1">
          <a:blip r:embed="rId2"/>
          <a:srcRect l="1948" r="1948"/>
          <a:stretch/>
        </p:blipFill>
        <p:spPr>
          <a:xfrm>
            <a:off x="20" y="10"/>
            <a:ext cx="3476673"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78D30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57723B-369A-4770-9865-CD244649B8C9}"/>
              </a:ext>
            </a:extLst>
          </p:cNvPr>
          <p:cNvSpPr>
            <a:spLocks noGrp="1"/>
          </p:cNvSpPr>
          <p:nvPr>
            <p:ph sz="half" idx="1"/>
          </p:nvPr>
        </p:nvSpPr>
        <p:spPr>
          <a:xfrm>
            <a:off x="3724073" y="2438400"/>
            <a:ext cx="4939867" cy="3785419"/>
          </a:xfrm>
        </p:spPr>
        <p:txBody>
          <a:bodyPr vert="horz" lIns="91440" tIns="45720" rIns="91440" bIns="45720" rtlCol="0">
            <a:normAutofit/>
          </a:bodyPr>
          <a:lstStyle/>
          <a:p>
            <a:pPr marL="0" indent="0">
              <a:lnSpc>
                <a:spcPct val="90000"/>
              </a:lnSpc>
              <a:buClr>
                <a:schemeClr val="accent1"/>
              </a:buClr>
              <a:buSzPct val="80000"/>
              <a:buNone/>
            </a:pPr>
            <a:r>
              <a:rPr lang="en-US" sz="2400" b="1" dirty="0">
                <a:sym typeface="Trebuchet MS"/>
              </a:rPr>
              <a:t>1.  Attention</a:t>
            </a:r>
            <a:r>
              <a:rPr lang="en-US" sz="2400" dirty="0">
                <a:sym typeface="Trebuchet MS"/>
              </a:rPr>
              <a:t> “Look at Me” - ATT</a:t>
            </a:r>
          </a:p>
          <a:p>
            <a:pPr marL="0" indent="0">
              <a:lnSpc>
                <a:spcPct val="90000"/>
              </a:lnSpc>
              <a:spcBef>
                <a:spcPts val="1000"/>
              </a:spcBef>
              <a:buClr>
                <a:schemeClr val="accent1"/>
              </a:buClr>
              <a:buSzPct val="80000"/>
              <a:buNone/>
            </a:pPr>
            <a:endParaRPr lang="en-US" sz="1400" b="1" dirty="0">
              <a:sym typeface="Trebuchet MS"/>
            </a:endParaRPr>
          </a:p>
          <a:p>
            <a:pPr marL="0" indent="0">
              <a:lnSpc>
                <a:spcPct val="90000"/>
              </a:lnSpc>
              <a:spcBef>
                <a:spcPts val="1000"/>
              </a:spcBef>
              <a:buClr>
                <a:schemeClr val="accent1"/>
              </a:buClr>
              <a:buSzPct val="80000"/>
              <a:buNone/>
            </a:pPr>
            <a:r>
              <a:rPr lang="en-US" sz="2400" b="1" dirty="0">
                <a:sym typeface="Trebuchet MS"/>
              </a:rPr>
              <a:t>2.  Power</a:t>
            </a:r>
            <a:r>
              <a:rPr lang="en-US" sz="2400" dirty="0">
                <a:sym typeface="Trebuchet MS"/>
              </a:rPr>
              <a:t> “Let’s Fight/You Can’t Make Me” - POW</a:t>
            </a:r>
          </a:p>
          <a:p>
            <a:pPr marL="0" indent="0">
              <a:lnSpc>
                <a:spcPct val="90000"/>
              </a:lnSpc>
              <a:spcBef>
                <a:spcPts val="1000"/>
              </a:spcBef>
              <a:buClr>
                <a:schemeClr val="accent1"/>
              </a:buClr>
              <a:buSzPct val="80000"/>
              <a:buNone/>
            </a:pPr>
            <a:endParaRPr lang="en-US" sz="1400" b="1" dirty="0">
              <a:sym typeface="Trebuchet MS"/>
            </a:endParaRPr>
          </a:p>
          <a:p>
            <a:pPr marL="0" indent="0">
              <a:lnSpc>
                <a:spcPct val="90000"/>
              </a:lnSpc>
              <a:spcBef>
                <a:spcPts val="1000"/>
              </a:spcBef>
              <a:buClr>
                <a:schemeClr val="accent1"/>
              </a:buClr>
              <a:buSzPct val="80000"/>
              <a:buNone/>
            </a:pPr>
            <a:r>
              <a:rPr lang="en-US" sz="2400" b="1" dirty="0">
                <a:sym typeface="Trebuchet MS"/>
              </a:rPr>
              <a:t>3.  Revenge</a:t>
            </a:r>
            <a:r>
              <a:rPr lang="en-US" sz="2400" dirty="0">
                <a:sym typeface="Trebuchet MS"/>
              </a:rPr>
              <a:t> “I’ll Get Even” - RVG</a:t>
            </a:r>
          </a:p>
          <a:p>
            <a:pPr marL="0" indent="0">
              <a:lnSpc>
                <a:spcPct val="90000"/>
              </a:lnSpc>
              <a:spcBef>
                <a:spcPts val="1000"/>
              </a:spcBef>
              <a:buClr>
                <a:schemeClr val="accent1"/>
              </a:buClr>
              <a:buSzPct val="80000"/>
              <a:buNone/>
            </a:pPr>
            <a:endParaRPr lang="en-US" sz="1400" b="1" dirty="0">
              <a:sym typeface="Trebuchet MS"/>
            </a:endParaRPr>
          </a:p>
          <a:p>
            <a:pPr marL="0" indent="0">
              <a:lnSpc>
                <a:spcPct val="90000"/>
              </a:lnSpc>
              <a:spcBef>
                <a:spcPts val="1000"/>
              </a:spcBef>
              <a:buClr>
                <a:schemeClr val="accent1"/>
              </a:buClr>
              <a:buSzPct val="80000"/>
              <a:buNone/>
            </a:pPr>
            <a:r>
              <a:rPr lang="en-US" sz="2400" b="1" dirty="0">
                <a:sym typeface="Trebuchet MS"/>
              </a:rPr>
              <a:t>4.  Avoidance of Failure</a:t>
            </a:r>
            <a:r>
              <a:rPr lang="en-US" sz="2400" dirty="0">
                <a:sym typeface="Trebuchet MS"/>
              </a:rPr>
              <a:t> “Leave Me Alone” - AVF</a:t>
            </a:r>
          </a:p>
          <a:p>
            <a:pPr marL="114300" indent="0">
              <a:lnSpc>
                <a:spcPct val="90000"/>
              </a:lnSpc>
              <a:buNone/>
            </a:pPr>
            <a:endParaRPr lang="en-US" sz="1700" dirty="0"/>
          </a:p>
        </p:txBody>
      </p:sp>
      <p:sp>
        <p:nvSpPr>
          <p:cNvPr id="5" name="Footer Placeholder 4">
            <a:extLst>
              <a:ext uri="{FF2B5EF4-FFF2-40B4-BE49-F238E27FC236}">
                <a16:creationId xmlns:a16="http://schemas.microsoft.com/office/drawing/2014/main" id="{517313A0-FF5C-47E7-9EE7-6365657A45FF}"/>
              </a:ext>
            </a:extLst>
          </p:cNvPr>
          <p:cNvSpPr>
            <a:spLocks noGrp="1"/>
          </p:cNvSpPr>
          <p:nvPr>
            <p:ph type="ftr" sz="quarter" idx="11"/>
          </p:nvPr>
        </p:nvSpPr>
        <p:spPr>
          <a:xfrm>
            <a:off x="3724072" y="6356350"/>
            <a:ext cx="3104351"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2019 New Teacher Summer Academy</a:t>
            </a:r>
          </a:p>
        </p:txBody>
      </p:sp>
    </p:spTree>
    <p:extLst>
      <p:ext uri="{BB962C8B-B14F-4D97-AF65-F5344CB8AC3E}">
        <p14:creationId xmlns:p14="http://schemas.microsoft.com/office/powerpoint/2010/main" val="50115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7" y="-297"/>
            <a:ext cx="9144793" cy="6858594"/>
          </a:xfrm>
          <a:prstGeom prst="rect">
            <a:avLst/>
          </a:prstGeom>
        </p:spPr>
      </p:pic>
      <p:sp>
        <p:nvSpPr>
          <p:cNvPr id="2" name="Title 1"/>
          <p:cNvSpPr>
            <a:spLocks noGrp="1"/>
          </p:cNvSpPr>
          <p:nvPr>
            <p:ph type="title"/>
          </p:nvPr>
        </p:nvSpPr>
        <p:spPr>
          <a:xfrm>
            <a:off x="110065" y="152252"/>
            <a:ext cx="8923867" cy="1143000"/>
          </a:xfrm>
        </p:spPr>
        <p:txBody>
          <a:bodyPr>
            <a:normAutofit/>
          </a:bodyPr>
          <a:lstStyle/>
          <a:p>
            <a:r>
              <a:rPr lang="en-US" sz="3300" dirty="0">
                <a:solidFill>
                  <a:srgbClr val="0070C0"/>
                </a:solidFill>
                <a:latin typeface="Aharoni" panose="02010803020104030203" pitchFamily="2" charset="-79"/>
                <a:cs typeface="Aharoni" panose="02010803020104030203" pitchFamily="2" charset="-79"/>
              </a:rPr>
              <a:t>Responding to Misbehavior on Day One</a:t>
            </a:r>
          </a:p>
        </p:txBody>
      </p:sp>
      <p:sp>
        <p:nvSpPr>
          <p:cNvPr id="3" name="Footer Placeholder 2"/>
          <p:cNvSpPr>
            <a:spLocks noGrp="1"/>
          </p:cNvSpPr>
          <p:nvPr>
            <p:ph type="ftr" sz="quarter" idx="11"/>
          </p:nvPr>
        </p:nvSpPr>
        <p:spPr/>
        <p:txBody>
          <a:bodyPr/>
          <a:lstStyle/>
          <a:p>
            <a:r>
              <a:rPr lang="en-US"/>
              <a:t>2019 New Teacher Summer Academy</a:t>
            </a:r>
          </a:p>
        </p:txBody>
      </p:sp>
      <p:sp>
        <p:nvSpPr>
          <p:cNvPr id="7" name="Content Placeholder 6">
            <a:extLst>
              <a:ext uri="{FF2B5EF4-FFF2-40B4-BE49-F238E27FC236}">
                <a16:creationId xmlns:a16="http://schemas.microsoft.com/office/drawing/2014/main" id="{73EFE61D-ADCD-4DEF-88AE-A750F94D89BF}"/>
              </a:ext>
            </a:extLst>
          </p:cNvPr>
          <p:cNvSpPr>
            <a:spLocks noGrp="1"/>
          </p:cNvSpPr>
          <p:nvPr>
            <p:ph sz="half" idx="1"/>
          </p:nvPr>
        </p:nvSpPr>
        <p:spPr>
          <a:xfrm>
            <a:off x="592268" y="1439936"/>
            <a:ext cx="5534211" cy="5273675"/>
          </a:xfrm>
        </p:spPr>
        <p:txBody>
          <a:bodyPr>
            <a:normAutofit fontScale="62500" lnSpcReduction="20000"/>
          </a:bodyPr>
          <a:lstStyle/>
          <a:p>
            <a:pPr marL="0" indent="0" algn="ctr">
              <a:buNone/>
            </a:pPr>
            <a:r>
              <a:rPr lang="en-US" sz="4000" b="1" dirty="0"/>
              <a:t>Common first-DAY and first-WEEK  </a:t>
            </a:r>
          </a:p>
          <a:p>
            <a:pPr marL="0" indent="0" algn="ctr">
              <a:buNone/>
            </a:pPr>
            <a:r>
              <a:rPr lang="en-US" sz="4000" b="1" i="1" dirty="0"/>
              <a:t>student behaviors</a:t>
            </a:r>
            <a:r>
              <a:rPr lang="en-US" sz="4000" b="1" dirty="0"/>
              <a:t>:</a:t>
            </a:r>
          </a:p>
          <a:p>
            <a:pPr marL="0" indent="0">
              <a:buNone/>
            </a:pPr>
            <a:endParaRPr lang="en-US" sz="1700" b="1" dirty="0"/>
          </a:p>
          <a:p>
            <a:r>
              <a:rPr lang="en-US" dirty="0"/>
              <a:t>Coming to class late  - </a:t>
            </a:r>
            <a:r>
              <a:rPr lang="en-US" b="1" dirty="0">
                <a:solidFill>
                  <a:srgbClr val="FF0000"/>
                </a:solidFill>
              </a:rPr>
              <a:t>POW, ATT, AVF</a:t>
            </a:r>
          </a:p>
          <a:p>
            <a:r>
              <a:rPr lang="en-US" dirty="0"/>
              <a:t>Entering class loudly – </a:t>
            </a:r>
            <a:r>
              <a:rPr lang="en-US" b="1" dirty="0">
                <a:solidFill>
                  <a:srgbClr val="FF0000"/>
                </a:solidFill>
              </a:rPr>
              <a:t>ATT</a:t>
            </a:r>
          </a:p>
          <a:p>
            <a:r>
              <a:rPr lang="en-US" dirty="0"/>
              <a:t>Talking while you’re giving directions – </a:t>
            </a:r>
            <a:r>
              <a:rPr lang="en-US" b="1" dirty="0">
                <a:solidFill>
                  <a:srgbClr val="FF0000"/>
                </a:solidFill>
              </a:rPr>
              <a:t>ATT, POW, AVF</a:t>
            </a:r>
          </a:p>
          <a:p>
            <a:r>
              <a:rPr lang="en-US" dirty="0"/>
              <a:t>Wandering around the room – </a:t>
            </a:r>
            <a:r>
              <a:rPr lang="en-US" b="1" dirty="0">
                <a:solidFill>
                  <a:srgbClr val="FF0000"/>
                </a:solidFill>
              </a:rPr>
              <a:t>ATT, POW, AVF </a:t>
            </a:r>
          </a:p>
          <a:p>
            <a:r>
              <a:rPr lang="en-US" dirty="0"/>
              <a:t>Not having materials and asking to leave class to get them - </a:t>
            </a:r>
            <a:r>
              <a:rPr lang="en-US" b="1" dirty="0">
                <a:solidFill>
                  <a:srgbClr val="FF0000"/>
                </a:solidFill>
              </a:rPr>
              <a:t>AVF</a:t>
            </a:r>
          </a:p>
          <a:p>
            <a:r>
              <a:rPr lang="en-US" dirty="0"/>
              <a:t>Sitting by friends – </a:t>
            </a:r>
            <a:r>
              <a:rPr lang="en-US" b="1" dirty="0">
                <a:solidFill>
                  <a:srgbClr val="FF0000"/>
                </a:solidFill>
              </a:rPr>
              <a:t>ATT, POW</a:t>
            </a:r>
          </a:p>
          <a:p>
            <a:r>
              <a:rPr lang="en-US" dirty="0"/>
              <a:t>Moving furniture – </a:t>
            </a:r>
            <a:r>
              <a:rPr lang="en-US" b="1" dirty="0">
                <a:solidFill>
                  <a:srgbClr val="FF0000"/>
                </a:solidFill>
              </a:rPr>
              <a:t>POW, ATT</a:t>
            </a:r>
          </a:p>
          <a:p>
            <a:r>
              <a:rPr lang="en-US" dirty="0"/>
              <a:t>Charging phones – </a:t>
            </a:r>
            <a:r>
              <a:rPr lang="en-US" b="1" dirty="0">
                <a:solidFill>
                  <a:srgbClr val="FF0000"/>
                </a:solidFill>
              </a:rPr>
              <a:t>POW, ATT</a:t>
            </a:r>
          </a:p>
          <a:p>
            <a:r>
              <a:rPr lang="en-US" dirty="0"/>
              <a:t>Eating or drinking in class – </a:t>
            </a:r>
            <a:r>
              <a:rPr lang="en-US" b="1" dirty="0">
                <a:solidFill>
                  <a:srgbClr val="FF0000"/>
                </a:solidFill>
              </a:rPr>
              <a:t>ATT, POW</a:t>
            </a:r>
          </a:p>
          <a:p>
            <a:r>
              <a:rPr lang="en-US" dirty="0"/>
              <a:t>Casual cussing – </a:t>
            </a:r>
            <a:r>
              <a:rPr lang="en-US" b="1" dirty="0">
                <a:solidFill>
                  <a:srgbClr val="FF0000"/>
                </a:solidFill>
              </a:rPr>
              <a:t>ATT</a:t>
            </a:r>
          </a:p>
          <a:p>
            <a:r>
              <a:rPr lang="en-US" dirty="0"/>
              <a:t>Outbursts of laughter – </a:t>
            </a:r>
            <a:r>
              <a:rPr lang="en-US" b="1" dirty="0">
                <a:solidFill>
                  <a:srgbClr val="FF0000"/>
                </a:solidFill>
              </a:rPr>
              <a:t>ATT, AVF</a:t>
            </a:r>
          </a:p>
          <a:p>
            <a:r>
              <a:rPr lang="en-US" dirty="0"/>
              <a:t>Inappropriate questions – </a:t>
            </a:r>
            <a:r>
              <a:rPr lang="en-US" b="1" dirty="0">
                <a:solidFill>
                  <a:srgbClr val="FF0000"/>
                </a:solidFill>
              </a:rPr>
              <a:t>ATT, AVF, POW, RVG</a:t>
            </a:r>
          </a:p>
          <a:p>
            <a:r>
              <a:rPr lang="en-US" b="1" dirty="0"/>
              <a:t>And more!</a:t>
            </a:r>
          </a:p>
          <a:p>
            <a:pPr marL="0" indent="0">
              <a:buNone/>
            </a:pPr>
            <a:endParaRPr lang="en-US" dirty="0"/>
          </a:p>
        </p:txBody>
      </p:sp>
      <p:pic>
        <p:nvPicPr>
          <p:cNvPr id="4099"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281653" y="2946400"/>
            <a:ext cx="2561978" cy="3265266"/>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0697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vert="horz" lIns="91440" tIns="45720" rIns="91440" bIns="45720" rtlCol="0" anchor="ctr">
            <a:normAutofit/>
          </a:bodyPr>
          <a:lstStyle/>
          <a:p>
            <a:pPr>
              <a:lnSpc>
                <a:spcPct val="90000"/>
              </a:lnSpc>
            </a:pPr>
            <a:r>
              <a:rPr lang="en-US" dirty="0">
                <a:solidFill>
                  <a:srgbClr val="FFFFFF"/>
                </a:solidFill>
                <a:latin typeface="Aharoni" panose="02010803020104030203" pitchFamily="2" charset="-79"/>
                <a:cs typeface="Aharoni" panose="02010803020104030203" pitchFamily="2" charset="-79"/>
              </a:rPr>
              <a:t>Use These Moves</a:t>
            </a:r>
            <a:endParaRPr lang="en-US" kern="1200" dirty="0">
              <a:solidFill>
                <a:srgbClr val="FFFFFF"/>
              </a:solidFill>
              <a:latin typeface="Aharoni" panose="02010803020104030203" pitchFamily="2" charset="-79"/>
              <a:cs typeface="Aharoni" panose="02010803020104030203" pitchFamily="2" charset="-79"/>
            </a:endParaRPr>
          </a:p>
        </p:txBody>
      </p:sp>
      <p:sp>
        <p:nvSpPr>
          <p:cNvPr id="6" name="TextBox 5"/>
          <p:cNvSpPr txBox="1"/>
          <p:nvPr/>
        </p:nvSpPr>
        <p:spPr>
          <a:xfrm>
            <a:off x="508000" y="2885440"/>
            <a:ext cx="8197849" cy="3145880"/>
          </a:xfrm>
          <a:prstGeom prst="rect">
            <a:avLst/>
          </a:prstGeom>
        </p:spPr>
        <p:txBody>
          <a:bodyPr vert="horz" lIns="91440" tIns="45720" rIns="91440" bIns="45720" rtlCol="0">
            <a:normAutofit fontScale="92500" lnSpcReduction="20000"/>
          </a:bodyPr>
          <a:lstStyle/>
          <a:p>
            <a:pPr marL="285750">
              <a:lnSpc>
                <a:spcPct val="90000"/>
              </a:lnSpc>
              <a:spcAft>
                <a:spcPts val="600"/>
              </a:spcAft>
            </a:pPr>
            <a:r>
              <a:rPr lang="en-US" sz="2000" b="1" kern="1200" dirty="0">
                <a:solidFill>
                  <a:schemeClr val="tx1"/>
                </a:solidFill>
                <a:latin typeface="+mn-lt"/>
                <a:ea typeface="+mn-ea"/>
                <a:cs typeface="+mn-cs"/>
              </a:rPr>
              <a:t>1. Ignore, redirect, model appropriate behavior</a:t>
            </a:r>
          </a:p>
          <a:p>
            <a:pPr marL="228600">
              <a:lnSpc>
                <a:spcPct val="90000"/>
              </a:lnSpc>
              <a:spcAft>
                <a:spcPts val="600"/>
              </a:spcAft>
            </a:pPr>
            <a:r>
              <a:rPr lang="en-US" sz="2000" kern="1200" dirty="0">
                <a:solidFill>
                  <a:schemeClr val="tx1"/>
                </a:solidFill>
                <a:latin typeface="+mn-lt"/>
                <a:ea typeface="+mn-ea"/>
                <a:cs typeface="+mn-cs"/>
              </a:rPr>
              <a:t>     The Look			- Others</a:t>
            </a:r>
          </a:p>
          <a:p>
            <a:pPr marL="228600">
              <a:lnSpc>
                <a:spcPct val="90000"/>
              </a:lnSpc>
              <a:spcAft>
                <a:spcPts val="600"/>
              </a:spcAft>
            </a:pPr>
            <a:r>
              <a:rPr lang="en-US" sz="2000" kern="1200" dirty="0">
                <a:solidFill>
                  <a:schemeClr val="tx1"/>
                </a:solidFill>
                <a:latin typeface="+mn-lt"/>
                <a:ea typeface="+mn-ea"/>
                <a:cs typeface="+mn-cs"/>
              </a:rPr>
              <a:t>     Proximity</a:t>
            </a:r>
          </a:p>
          <a:p>
            <a:pPr marL="228600">
              <a:lnSpc>
                <a:spcPct val="90000"/>
              </a:lnSpc>
              <a:spcAft>
                <a:spcPts val="600"/>
              </a:spcAft>
            </a:pPr>
            <a:r>
              <a:rPr lang="en-US" sz="2000" kern="1200" dirty="0">
                <a:solidFill>
                  <a:schemeClr val="tx1"/>
                </a:solidFill>
                <a:latin typeface="+mn-lt"/>
                <a:ea typeface="+mn-ea"/>
                <a:cs typeface="+mn-cs"/>
              </a:rPr>
              <a:t>     Gesture</a:t>
            </a:r>
          </a:p>
          <a:p>
            <a:pPr marL="228600">
              <a:lnSpc>
                <a:spcPct val="90000"/>
              </a:lnSpc>
              <a:spcAft>
                <a:spcPts val="600"/>
              </a:spcAft>
            </a:pPr>
            <a:endParaRPr lang="en-US" sz="2000" kern="1200" dirty="0">
              <a:solidFill>
                <a:schemeClr val="tx1"/>
              </a:solidFill>
              <a:latin typeface="+mn-lt"/>
              <a:ea typeface="+mn-ea"/>
              <a:cs typeface="+mn-cs"/>
            </a:endParaRPr>
          </a:p>
          <a:p>
            <a:pPr marL="228600">
              <a:lnSpc>
                <a:spcPct val="90000"/>
              </a:lnSpc>
              <a:spcAft>
                <a:spcPts val="600"/>
              </a:spcAft>
            </a:pPr>
            <a:r>
              <a:rPr lang="en-US" sz="2000" b="1" kern="1200" dirty="0">
                <a:solidFill>
                  <a:schemeClr val="tx1"/>
                </a:solidFill>
                <a:latin typeface="+mn-lt"/>
                <a:ea typeface="+mn-ea"/>
                <a:cs typeface="+mn-cs"/>
              </a:rPr>
              <a:t>2. Remind student of appropriate behavior; identify positive and</a:t>
            </a:r>
          </a:p>
          <a:p>
            <a:pPr marL="228600">
              <a:lnSpc>
                <a:spcPct val="90000"/>
              </a:lnSpc>
              <a:spcAft>
                <a:spcPts val="600"/>
              </a:spcAft>
            </a:pPr>
            <a:r>
              <a:rPr lang="en-US" sz="2000" b="1" kern="1200" dirty="0">
                <a:solidFill>
                  <a:schemeClr val="tx1"/>
                </a:solidFill>
                <a:latin typeface="+mn-lt"/>
                <a:ea typeface="+mn-ea"/>
                <a:cs typeface="+mn-cs"/>
              </a:rPr>
              <a:t>    negative consequences</a:t>
            </a:r>
          </a:p>
          <a:p>
            <a:pPr>
              <a:lnSpc>
                <a:spcPct val="90000"/>
              </a:lnSpc>
              <a:spcAft>
                <a:spcPts val="600"/>
              </a:spcAft>
            </a:pPr>
            <a:r>
              <a:rPr lang="en-US" sz="2000" kern="1200" dirty="0">
                <a:solidFill>
                  <a:schemeClr val="tx1"/>
                </a:solidFill>
                <a:latin typeface="+mn-lt"/>
                <a:ea typeface="+mn-ea"/>
                <a:cs typeface="+mn-cs"/>
              </a:rPr>
              <a:t>         - </a:t>
            </a:r>
            <a:r>
              <a:rPr lang="en-US" sz="2000" b="1" kern="1200" dirty="0">
                <a:solidFill>
                  <a:schemeClr val="tx1"/>
                </a:solidFill>
                <a:latin typeface="+mn-lt"/>
                <a:ea typeface="+mn-ea"/>
                <a:cs typeface="+mn-cs"/>
              </a:rPr>
              <a:t>___________ is a problem for me because it’s distracting to your   </a:t>
            </a:r>
          </a:p>
          <a:p>
            <a:pPr>
              <a:lnSpc>
                <a:spcPct val="90000"/>
              </a:lnSpc>
              <a:spcAft>
                <a:spcPts val="600"/>
              </a:spcAft>
            </a:pPr>
            <a:r>
              <a:rPr lang="en-US" sz="2000" b="1" kern="1200" dirty="0">
                <a:solidFill>
                  <a:schemeClr val="tx1"/>
                </a:solidFill>
                <a:latin typeface="+mn-lt"/>
                <a:ea typeface="+mn-ea"/>
                <a:cs typeface="+mn-cs"/>
              </a:rPr>
              <a:t>         classmates and to me.  If you can get back on track, you’ll be able to get</a:t>
            </a:r>
          </a:p>
          <a:p>
            <a:pPr>
              <a:lnSpc>
                <a:spcPct val="90000"/>
              </a:lnSpc>
              <a:spcAft>
                <a:spcPts val="600"/>
              </a:spcAft>
            </a:pPr>
            <a:r>
              <a:rPr lang="en-US" sz="2000" b="1" kern="1200" dirty="0">
                <a:solidFill>
                  <a:schemeClr val="tx1"/>
                </a:solidFill>
                <a:latin typeface="+mn-lt"/>
                <a:ea typeface="+mn-ea"/>
                <a:cs typeface="+mn-cs"/>
              </a:rPr>
              <a:t>         your work done on time.  If not, I will do something. </a:t>
            </a:r>
          </a:p>
          <a:p>
            <a:pPr>
              <a:lnSpc>
                <a:spcPct val="90000"/>
              </a:lnSpc>
              <a:spcAft>
                <a:spcPts val="600"/>
              </a:spcAft>
            </a:pPr>
            <a:endParaRPr lang="en-US" sz="1600" kern="1200" dirty="0">
              <a:latin typeface="+mn-lt"/>
              <a:ea typeface="+mn-ea"/>
              <a:cs typeface="+mn-cs"/>
            </a:endParaRPr>
          </a:p>
        </p:txBody>
      </p:sp>
      <p:sp>
        <p:nvSpPr>
          <p:cNvPr id="3" name="Footer Placeholder 2"/>
          <p:cNvSpPr>
            <a:spLocks noGrp="1"/>
          </p:cNvSpPr>
          <p:nvPr>
            <p:ph type="ftr" sz="quarter" idx="11"/>
          </p:nvPr>
        </p:nvSpPr>
        <p:spPr>
          <a:xfrm>
            <a:off x="604245" y="6223702"/>
            <a:ext cx="4938563" cy="314067"/>
          </a:xfrm>
        </p:spPr>
        <p:txBody>
          <a:bodyPr vert="horz" lIns="91440" tIns="45720" rIns="91440" bIns="45720" rtlCol="0" anchor="ctr">
            <a:normAutofit/>
          </a:bodyPr>
          <a:lstStyle/>
          <a:p>
            <a:pPr algn="l">
              <a:spcAft>
                <a:spcPts val="600"/>
              </a:spcAft>
            </a:pPr>
            <a:r>
              <a:rPr lang="en-US" sz="900" kern="1200">
                <a:solidFill>
                  <a:srgbClr val="898989"/>
                </a:solidFill>
                <a:latin typeface="+mn-lt"/>
                <a:ea typeface="+mn-ea"/>
                <a:cs typeface="+mn-cs"/>
              </a:rPr>
              <a:t>2019 New Teacher Summer Academy</a:t>
            </a:r>
          </a:p>
        </p:txBody>
      </p:sp>
    </p:spTree>
    <p:extLst>
      <p:ext uri="{BB962C8B-B14F-4D97-AF65-F5344CB8AC3E}">
        <p14:creationId xmlns:p14="http://schemas.microsoft.com/office/powerpoint/2010/main" val="278622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ABB418-FDB0-40BC-9CA1-33F936302F94}"/>
              </a:ext>
            </a:extLst>
          </p:cNvPr>
          <p:cNvSpPr>
            <a:spLocks noGrp="1"/>
          </p:cNvSpPr>
          <p:nvPr>
            <p:ph type="ftr" sz="quarter" idx="11"/>
          </p:nvPr>
        </p:nvSpPr>
        <p:spPr/>
        <p:txBody>
          <a:bodyPr/>
          <a:lstStyle/>
          <a:p>
            <a:r>
              <a:rPr lang="en-US">
                <a:solidFill>
                  <a:prstClr val="black">
                    <a:tint val="75000"/>
                  </a:prstClr>
                </a:solidFill>
              </a:rPr>
              <a:t>2019 New Teacher Summer Academy</a:t>
            </a:r>
          </a:p>
        </p:txBody>
      </p:sp>
      <p:sp>
        <p:nvSpPr>
          <p:cNvPr id="7" name="Isosceles Triangle 6">
            <a:extLst>
              <a:ext uri="{FF2B5EF4-FFF2-40B4-BE49-F238E27FC236}">
                <a16:creationId xmlns:a16="http://schemas.microsoft.com/office/drawing/2014/main" id="{FAC01AB9-E36D-4DC0-AF4D-EECE63E42451}"/>
              </a:ext>
            </a:extLst>
          </p:cNvPr>
          <p:cNvSpPr/>
          <p:nvPr/>
        </p:nvSpPr>
        <p:spPr>
          <a:xfrm>
            <a:off x="1426364" y="313531"/>
            <a:ext cx="6291263" cy="51450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CF6E9D-7A65-4A4D-86AC-8C9430C3A16F}"/>
              </a:ext>
            </a:extLst>
          </p:cNvPr>
          <p:cNvSpPr txBox="1"/>
          <p:nvPr/>
        </p:nvSpPr>
        <p:spPr>
          <a:xfrm>
            <a:off x="2405057" y="3365155"/>
            <a:ext cx="4333875" cy="1569660"/>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Crucial Conversations</a:t>
            </a:r>
          </a:p>
        </p:txBody>
      </p:sp>
      <p:sp>
        <p:nvSpPr>
          <p:cNvPr id="11" name="TextBox 10">
            <a:extLst>
              <a:ext uri="{FF2B5EF4-FFF2-40B4-BE49-F238E27FC236}">
                <a16:creationId xmlns:a16="http://schemas.microsoft.com/office/drawing/2014/main" id="{794E738E-F932-4133-938F-039CA18A405F}"/>
              </a:ext>
            </a:extLst>
          </p:cNvPr>
          <p:cNvSpPr txBox="1"/>
          <p:nvPr/>
        </p:nvSpPr>
        <p:spPr>
          <a:xfrm rot="18117962">
            <a:off x="66673" y="2290228"/>
            <a:ext cx="4962525" cy="707886"/>
          </a:xfrm>
          <a:prstGeom prst="rect">
            <a:avLst/>
          </a:prstGeom>
          <a:noFill/>
        </p:spPr>
        <p:txBody>
          <a:bodyPr wrap="square" rtlCol="0">
            <a:spAutoFit/>
          </a:bodyPr>
          <a:lstStyle/>
          <a:p>
            <a:r>
              <a:rPr lang="en-US" sz="4000" dirty="0">
                <a:latin typeface="Aharoni" panose="02010803020104030203" pitchFamily="2" charset="-79"/>
                <a:cs typeface="Aharoni" panose="02010803020104030203" pitchFamily="2" charset="-79"/>
              </a:rPr>
              <a:t>Opposing Opinions</a:t>
            </a:r>
          </a:p>
        </p:txBody>
      </p:sp>
      <p:sp>
        <p:nvSpPr>
          <p:cNvPr id="13" name="TextBox 12">
            <a:extLst>
              <a:ext uri="{FF2B5EF4-FFF2-40B4-BE49-F238E27FC236}">
                <a16:creationId xmlns:a16="http://schemas.microsoft.com/office/drawing/2014/main" id="{30C9C091-40B9-454B-9FFC-15AE1ACED6D3}"/>
              </a:ext>
            </a:extLst>
          </p:cNvPr>
          <p:cNvSpPr txBox="1"/>
          <p:nvPr/>
        </p:nvSpPr>
        <p:spPr>
          <a:xfrm rot="3542939">
            <a:off x="4545651" y="2532131"/>
            <a:ext cx="4152277" cy="707886"/>
          </a:xfrm>
          <a:prstGeom prst="rect">
            <a:avLst/>
          </a:prstGeom>
          <a:noFill/>
        </p:spPr>
        <p:txBody>
          <a:bodyPr wrap="square" rtlCol="0">
            <a:spAutoFit/>
          </a:bodyPr>
          <a:lstStyle/>
          <a:p>
            <a:r>
              <a:rPr lang="en-US" sz="4000" dirty="0">
                <a:latin typeface="Aharoni" panose="02010803020104030203" pitchFamily="2" charset="-79"/>
                <a:cs typeface="Aharoni" panose="02010803020104030203" pitchFamily="2" charset="-79"/>
              </a:rPr>
              <a:t>Strong Emotions</a:t>
            </a:r>
          </a:p>
        </p:txBody>
      </p:sp>
      <p:sp>
        <p:nvSpPr>
          <p:cNvPr id="14" name="TextBox 13">
            <a:extLst>
              <a:ext uri="{FF2B5EF4-FFF2-40B4-BE49-F238E27FC236}">
                <a16:creationId xmlns:a16="http://schemas.microsoft.com/office/drawing/2014/main" id="{5A3F4453-8D10-4C71-BCFC-CD082375DB55}"/>
              </a:ext>
            </a:extLst>
          </p:cNvPr>
          <p:cNvSpPr txBox="1"/>
          <p:nvPr/>
        </p:nvSpPr>
        <p:spPr>
          <a:xfrm>
            <a:off x="2992123" y="5580530"/>
            <a:ext cx="3159744" cy="707886"/>
          </a:xfrm>
          <a:prstGeom prst="rect">
            <a:avLst/>
          </a:prstGeom>
          <a:noFill/>
        </p:spPr>
        <p:txBody>
          <a:bodyPr wrap="square" rtlCol="0">
            <a:spAutoFit/>
          </a:bodyPr>
          <a:lstStyle/>
          <a:p>
            <a:r>
              <a:rPr lang="en-US" sz="4000" dirty="0">
                <a:latin typeface="Aharoni" panose="02010803020104030203" pitchFamily="2" charset="-79"/>
                <a:cs typeface="Aharoni" panose="02010803020104030203" pitchFamily="2" charset="-79"/>
              </a:rPr>
              <a:t>High Stakes</a:t>
            </a:r>
          </a:p>
        </p:txBody>
      </p:sp>
    </p:spTree>
    <p:extLst>
      <p:ext uri="{BB962C8B-B14F-4D97-AF65-F5344CB8AC3E}">
        <p14:creationId xmlns:p14="http://schemas.microsoft.com/office/powerpoint/2010/main" val="1431059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tint val="75000"/>
                  </a:prstClr>
                </a:solidFill>
              </a:rPr>
              <a:t>2019 New Teacher Summer Academy</a:t>
            </a:r>
          </a:p>
        </p:txBody>
      </p:sp>
      <p:sp>
        <p:nvSpPr>
          <p:cNvPr id="4" name="TextBox 3"/>
          <p:cNvSpPr txBox="1"/>
          <p:nvPr/>
        </p:nvSpPr>
        <p:spPr>
          <a:xfrm>
            <a:off x="121921" y="304800"/>
            <a:ext cx="8937414" cy="6471002"/>
          </a:xfrm>
          <a:prstGeom prst="rect">
            <a:avLst/>
          </a:prstGeom>
          <a:noFill/>
        </p:spPr>
        <p:txBody>
          <a:bodyPr wrap="square" rtlCol="0">
            <a:spAutoFit/>
          </a:bodyPr>
          <a:lstStyle/>
          <a:p>
            <a:pPr marL="457200" indent="-457200">
              <a:buAutoNum type="arabicPeriod" startAt="3"/>
            </a:pPr>
            <a:r>
              <a:rPr lang="en-US" sz="2400" b="1" dirty="0">
                <a:solidFill>
                  <a:schemeClr val="tx1"/>
                </a:solidFill>
              </a:rPr>
              <a:t>Student Conference:  </a:t>
            </a:r>
            <a:r>
              <a:rPr lang="en-US" sz="2400" b="1" i="1" dirty="0">
                <a:solidFill>
                  <a:schemeClr val="tx1"/>
                </a:solidFill>
              </a:rPr>
              <a:t>a time for respect and caring</a:t>
            </a:r>
          </a:p>
          <a:p>
            <a:r>
              <a:rPr lang="en-US" sz="2400" b="1" dirty="0">
                <a:solidFill>
                  <a:schemeClr val="tx1"/>
                </a:solidFill>
              </a:rPr>
              <a:t>	</a:t>
            </a:r>
            <a:r>
              <a:rPr lang="en-US" sz="2200" dirty="0">
                <a:solidFill>
                  <a:schemeClr val="tx1"/>
                </a:solidFill>
              </a:rPr>
              <a:t>- Here’s what I observed you doing…</a:t>
            </a:r>
          </a:p>
          <a:p>
            <a:r>
              <a:rPr lang="en-US" sz="2200" dirty="0">
                <a:solidFill>
                  <a:schemeClr val="tx1"/>
                </a:solidFill>
              </a:rPr>
              <a:t>	- So, here’s what I did…</a:t>
            </a:r>
          </a:p>
          <a:p>
            <a:r>
              <a:rPr lang="en-US" sz="2200" dirty="0">
                <a:solidFill>
                  <a:schemeClr val="tx1"/>
                </a:solidFill>
              </a:rPr>
              <a:t>	- I observed this response…</a:t>
            </a:r>
          </a:p>
          <a:p>
            <a:r>
              <a:rPr lang="en-US" sz="2200" dirty="0">
                <a:solidFill>
                  <a:schemeClr val="tx1"/>
                </a:solidFill>
              </a:rPr>
              <a:t>	- Help me understand what’s going on… </a:t>
            </a:r>
          </a:p>
          <a:p>
            <a:pPr algn="ctr"/>
            <a:endParaRPr lang="en-US" sz="2200" b="1" dirty="0">
              <a:solidFill>
                <a:srgbClr val="FF0000"/>
              </a:solidFill>
            </a:endParaRPr>
          </a:p>
          <a:p>
            <a:pPr algn="ctr"/>
            <a:endParaRPr lang="en-US" sz="2400" b="1" dirty="0">
              <a:solidFill>
                <a:srgbClr val="FF0000"/>
              </a:solidFill>
            </a:endParaRPr>
          </a:p>
          <a:p>
            <a:r>
              <a:rPr lang="en-US" sz="2400" b="1" dirty="0">
                <a:solidFill>
                  <a:srgbClr val="FF0000"/>
                </a:solidFill>
              </a:rPr>
              <a:t>                                      LISTEN!</a:t>
            </a:r>
          </a:p>
          <a:p>
            <a:endParaRPr lang="en-US" sz="2200" b="1" dirty="0">
              <a:solidFill>
                <a:srgbClr val="FF0000"/>
              </a:solidFill>
            </a:endParaRPr>
          </a:p>
          <a:p>
            <a:endParaRPr lang="en-US" sz="2200" b="1" dirty="0">
              <a:solidFill>
                <a:srgbClr val="FF0000"/>
              </a:solidFill>
            </a:endParaRPr>
          </a:p>
          <a:p>
            <a:endParaRPr lang="en-US" sz="1050" b="1" dirty="0">
              <a:solidFill>
                <a:srgbClr val="FF0000"/>
              </a:solidFill>
            </a:endParaRPr>
          </a:p>
          <a:p>
            <a:r>
              <a:rPr lang="en-US" sz="2200" b="1" dirty="0">
                <a:solidFill>
                  <a:srgbClr val="FF0000"/>
                </a:solidFill>
              </a:rPr>
              <a:t>	</a:t>
            </a:r>
            <a:r>
              <a:rPr lang="en-US" sz="2200" dirty="0">
                <a:solidFill>
                  <a:schemeClr val="tx1"/>
                </a:solidFill>
              </a:rPr>
              <a:t>- Value the student’s response.</a:t>
            </a:r>
          </a:p>
          <a:p>
            <a:r>
              <a:rPr lang="en-US" sz="2200" dirty="0">
                <a:solidFill>
                  <a:schemeClr val="tx1"/>
                </a:solidFill>
              </a:rPr>
              <a:t>	- Explain what he/she needs to do to be successful.</a:t>
            </a:r>
          </a:p>
          <a:p>
            <a:r>
              <a:rPr lang="en-US" sz="2200" dirty="0">
                <a:solidFill>
                  <a:schemeClr val="tx1"/>
                </a:solidFill>
              </a:rPr>
              <a:t>	- Ask the student if he/she needs something more from you to 	  be successful.</a:t>
            </a:r>
          </a:p>
          <a:p>
            <a:r>
              <a:rPr lang="en-US" sz="2200" dirty="0">
                <a:solidFill>
                  <a:schemeClr val="tx1"/>
                </a:solidFill>
              </a:rPr>
              <a:t>	- Assure the student that you know he/she will make a</a:t>
            </a:r>
          </a:p>
          <a:p>
            <a:r>
              <a:rPr lang="en-US" sz="2200" dirty="0">
                <a:solidFill>
                  <a:schemeClr val="tx1"/>
                </a:solidFill>
              </a:rPr>
              <a:t>              change and will get a fresh start.</a:t>
            </a:r>
          </a:p>
          <a:p>
            <a:r>
              <a:rPr lang="en-US" sz="2200" dirty="0">
                <a:solidFill>
                  <a:schemeClr val="tx1"/>
                </a:solidFill>
              </a:rPr>
              <a:t>	- Explain progressive consequences to student.</a:t>
            </a:r>
          </a:p>
          <a:p>
            <a:endParaRPr lang="en-US" sz="2400" b="1" dirty="0">
              <a:solidFill>
                <a:srgbClr val="FF0000"/>
              </a:solidFill>
            </a:endParaRPr>
          </a:p>
        </p:txBody>
      </p:sp>
      <p:sp>
        <p:nvSpPr>
          <p:cNvPr id="5" name="Oval 4"/>
          <p:cNvSpPr/>
          <p:nvPr/>
        </p:nvSpPr>
        <p:spPr>
          <a:xfrm>
            <a:off x="3012137" y="2387354"/>
            <a:ext cx="1878496"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stretch>
            <a:fillRect/>
          </a:stretch>
        </p:blipFill>
        <p:spPr>
          <a:xfrm rot="1026100">
            <a:off x="5599581" y="1250149"/>
            <a:ext cx="1972341" cy="2274411"/>
          </a:xfrm>
          <a:prstGeom prst="rect">
            <a:avLst/>
          </a:prstGeom>
        </p:spPr>
      </p:pic>
      <p:sp>
        <p:nvSpPr>
          <p:cNvPr id="11" name="TextBox 10">
            <a:extLst>
              <a:ext uri="{FF2B5EF4-FFF2-40B4-BE49-F238E27FC236}">
                <a16:creationId xmlns:a16="http://schemas.microsoft.com/office/drawing/2014/main" id="{FDC3A699-1B5C-4A3A-9B8E-5AAE982714DB}"/>
              </a:ext>
            </a:extLst>
          </p:cNvPr>
          <p:cNvSpPr txBox="1"/>
          <p:nvPr/>
        </p:nvSpPr>
        <p:spPr>
          <a:xfrm rot="20383160">
            <a:off x="1328656" y="3661389"/>
            <a:ext cx="6722947" cy="1446550"/>
          </a:xfrm>
          <a:prstGeom prst="rect">
            <a:avLst/>
          </a:prstGeom>
          <a:solidFill>
            <a:srgbClr val="FFFF00"/>
          </a:solidFill>
        </p:spPr>
        <p:txBody>
          <a:bodyPr wrap="square" rtlCol="0">
            <a:spAutoFit/>
          </a:bodyPr>
          <a:lstStyle/>
          <a:p>
            <a:pPr algn="ctr"/>
            <a:r>
              <a:rPr lang="en-US" sz="4400" dirty="0"/>
              <a:t>DOCUMENT YOUR INTERVENTIONS</a:t>
            </a:r>
          </a:p>
        </p:txBody>
      </p:sp>
    </p:spTree>
    <p:extLst>
      <p:ext uri="{BB962C8B-B14F-4D97-AF65-F5344CB8AC3E}">
        <p14:creationId xmlns:p14="http://schemas.microsoft.com/office/powerpoint/2010/main" val="174254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3200" dirty="0">
                <a:solidFill>
                  <a:srgbClr val="FFFFFF"/>
                </a:solidFill>
                <a:latin typeface="Aharoni" panose="02010803020104030203" pitchFamily="2" charset="-79"/>
                <a:cs typeface="Aharoni" panose="02010803020104030203" pitchFamily="2" charset="-79"/>
              </a:rPr>
              <a:t>Hold a Detention to Get Back on Track</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Screen Clipping"/>
          <p:cNvPicPr>
            <a:picLocks noChangeAspect="1"/>
          </p:cNvPicPr>
          <p:nvPr/>
        </p:nvPicPr>
        <p:blipFill>
          <a:blip r:embed="rId2"/>
          <a:stretch>
            <a:fillRect/>
          </a:stretch>
        </p:blipFill>
        <p:spPr>
          <a:xfrm>
            <a:off x="390770" y="2426818"/>
            <a:ext cx="3807748"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Screen Clipping"/>
          <p:cNvPicPr>
            <a:picLocks noChangeAspect="1"/>
          </p:cNvPicPr>
          <p:nvPr/>
        </p:nvPicPr>
        <p:blipFill>
          <a:blip r:embed="rId3"/>
          <a:stretch>
            <a:fillRect/>
          </a:stretch>
        </p:blipFill>
        <p:spPr>
          <a:xfrm>
            <a:off x="4833804" y="2814436"/>
            <a:ext cx="4091938" cy="3222400"/>
          </a:xfrm>
          <a:prstGeom prst="rect">
            <a:avLst/>
          </a:prstGeom>
        </p:spPr>
      </p:pic>
      <p:sp>
        <p:nvSpPr>
          <p:cNvPr id="3" name="Footer Placeholder 2"/>
          <p:cNvSpPr>
            <a:spLocks noGrp="1"/>
          </p:cNvSpPr>
          <p:nvPr>
            <p:ph type="ftr" sz="quarter" idx="11"/>
          </p:nvPr>
        </p:nvSpPr>
        <p:spPr>
          <a:xfrm>
            <a:off x="3028950" y="6522430"/>
            <a:ext cx="3086100" cy="347472"/>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2019 New Teacher Summer Academy</a:t>
            </a:r>
          </a:p>
        </p:txBody>
      </p:sp>
    </p:spTree>
    <p:extLst>
      <p:ext uri="{BB962C8B-B14F-4D97-AF65-F5344CB8AC3E}">
        <p14:creationId xmlns:p14="http://schemas.microsoft.com/office/powerpoint/2010/main" val="157871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677" y="914400"/>
            <a:ext cx="2743200" cy="2887579"/>
          </a:xfrm>
        </p:spPr>
        <p:txBody>
          <a:bodyPr vert="horz" lIns="91440" tIns="45720" rIns="91440" bIns="45720" rtlCol="0" anchor="b">
            <a:normAutofit/>
          </a:bodyPr>
          <a:lstStyle/>
          <a:p>
            <a:pPr>
              <a:lnSpc>
                <a:spcPct val="90000"/>
              </a:lnSpc>
            </a:pPr>
            <a:r>
              <a:rPr lang="en-US" sz="4000" kern="1200" dirty="0">
                <a:solidFill>
                  <a:srgbClr val="FFFFFF"/>
                </a:solidFill>
                <a:latin typeface="Aharoni" panose="02010803020104030203" pitchFamily="2" charset="-79"/>
                <a:cs typeface="Aharoni" panose="02010803020104030203" pitchFamily="2" charset="-79"/>
              </a:rPr>
              <a:t>Contacting Parents</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Screen Clipping"/>
          <p:cNvPicPr>
            <a:picLocks noChangeAspect="1"/>
          </p:cNvPicPr>
          <p:nvPr/>
        </p:nvPicPr>
        <p:blipFill>
          <a:blip r:embed="rId2"/>
          <a:stretch>
            <a:fillRect/>
          </a:stretch>
        </p:blipFill>
        <p:spPr>
          <a:xfrm>
            <a:off x="4566058" y="492573"/>
            <a:ext cx="3513774" cy="5880796"/>
          </a:xfrm>
          <a:prstGeom prst="rect">
            <a:avLst/>
          </a:prstGeom>
        </p:spPr>
      </p:pic>
      <p:sp>
        <p:nvSpPr>
          <p:cNvPr id="3" name="Footer Placeholder 2"/>
          <p:cNvSpPr>
            <a:spLocks noGrp="1"/>
          </p:cNvSpPr>
          <p:nvPr>
            <p:ph type="ftr" sz="quarter" idx="11"/>
          </p:nvPr>
        </p:nvSpPr>
        <p:spPr>
          <a:xfrm>
            <a:off x="3865366" y="6356350"/>
            <a:ext cx="3461865" cy="365125"/>
          </a:xfrm>
        </p:spPr>
        <p:txBody>
          <a:bodyPr vert="horz" lIns="91440" tIns="45720" rIns="91440" bIns="45720" rtlCol="0" anchor="ctr">
            <a:normAutofit/>
          </a:bodyPr>
          <a:lstStyle/>
          <a:p>
            <a:pPr algn="l">
              <a:spcAft>
                <a:spcPts val="600"/>
              </a:spcAft>
            </a:pPr>
            <a:r>
              <a:rPr lang="en-US" kern="1200">
                <a:solidFill>
                  <a:srgbClr val="595959"/>
                </a:solidFill>
                <a:latin typeface="+mn-lt"/>
                <a:ea typeface="+mn-ea"/>
                <a:cs typeface="+mn-cs"/>
              </a:rPr>
              <a:t>2019 New Teacher Summer Academy</a:t>
            </a:r>
          </a:p>
        </p:txBody>
      </p:sp>
    </p:spTree>
    <p:extLst>
      <p:ext uri="{BB962C8B-B14F-4D97-AF65-F5344CB8AC3E}">
        <p14:creationId xmlns:p14="http://schemas.microsoft.com/office/powerpoint/2010/main" val="307504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28950" y="6352143"/>
            <a:ext cx="3782912" cy="369332"/>
          </a:xfrm>
        </p:spPr>
        <p:txBody>
          <a:bodyPr/>
          <a:lstStyle/>
          <a:p>
            <a:r>
              <a:rPr lang="en-US" dirty="0">
                <a:solidFill>
                  <a:prstClr val="black">
                    <a:tint val="75000"/>
                  </a:prstClr>
                </a:solidFill>
              </a:rPr>
              <a:t>2019 New Teacher Summer Academy, Wendy Waller</a:t>
            </a:r>
          </a:p>
        </p:txBody>
      </p:sp>
      <p:sp>
        <p:nvSpPr>
          <p:cNvPr id="5" name="TextBox 4"/>
          <p:cNvSpPr txBox="1"/>
          <p:nvPr/>
        </p:nvSpPr>
        <p:spPr>
          <a:xfrm>
            <a:off x="770934" y="6179245"/>
            <a:ext cx="1561206" cy="369332"/>
          </a:xfrm>
          <a:prstGeom prst="rect">
            <a:avLst/>
          </a:prstGeom>
          <a:noFill/>
        </p:spPr>
        <p:txBody>
          <a:bodyPr wrap="square" rtlCol="0">
            <a:spAutoFit/>
          </a:bodyPr>
          <a:lstStyle/>
          <a:p>
            <a:r>
              <a:rPr lang="en-US" sz="1800" b="1" kern="1200" dirty="0">
                <a:solidFill>
                  <a:srgbClr val="003399"/>
                </a:solidFill>
                <a:latin typeface="Aharoni"/>
                <a:ea typeface="+mn-ea"/>
                <a:cs typeface="+mn-cs"/>
              </a:rPr>
              <a:t>Harry Wong</a:t>
            </a:r>
          </a:p>
        </p:txBody>
      </p:sp>
      <p:pic>
        <p:nvPicPr>
          <p:cNvPr id="6" name="Picture 5"/>
          <p:cNvPicPr>
            <a:picLocks noChangeAspect="1"/>
          </p:cNvPicPr>
          <p:nvPr/>
        </p:nvPicPr>
        <p:blipFill>
          <a:blip r:embed="rId2"/>
          <a:stretch>
            <a:fillRect/>
          </a:stretch>
        </p:blipFill>
        <p:spPr>
          <a:xfrm>
            <a:off x="267594" y="3435350"/>
            <a:ext cx="1903212" cy="2638425"/>
          </a:xfrm>
          <a:prstGeom prst="rect">
            <a:avLst/>
          </a:prstGeom>
          <a:ln w="28575">
            <a:solidFill>
              <a:srgbClr val="FF0000"/>
            </a:solidFill>
          </a:ln>
        </p:spPr>
      </p:pic>
      <p:sp>
        <p:nvSpPr>
          <p:cNvPr id="4" name="Oval Callout 3"/>
          <p:cNvSpPr/>
          <p:nvPr/>
        </p:nvSpPr>
        <p:spPr>
          <a:xfrm>
            <a:off x="2332141" y="300941"/>
            <a:ext cx="6661388" cy="4463108"/>
          </a:xfrm>
          <a:prstGeom prst="wedgeEllipseCallout">
            <a:avLst>
              <a:gd name="adj1" fmla="val -59279"/>
              <a:gd name="adj2" fmla="val 55739"/>
            </a:avLst>
          </a:prstGeom>
          <a:solidFill>
            <a:srgbClr val="0070C0"/>
          </a:solidFill>
          <a:ln w="285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3" name="Rectangle 2"/>
          <p:cNvSpPr/>
          <p:nvPr/>
        </p:nvSpPr>
        <p:spPr>
          <a:xfrm>
            <a:off x="2607118" y="1080859"/>
            <a:ext cx="6111433" cy="4632037"/>
          </a:xfrm>
          <a:prstGeom prst="rect">
            <a:avLst/>
          </a:prstGeom>
        </p:spPr>
        <p:txBody>
          <a:bodyPr wrap="square">
            <a:spAutoFit/>
          </a:bodyPr>
          <a:lstStyle/>
          <a:p>
            <a:pPr marL="63500" algn="ctr">
              <a:buClr>
                <a:srgbClr val="4F81BD"/>
              </a:buClr>
              <a:buSzPct val="76000"/>
            </a:pPr>
            <a:r>
              <a:rPr lang="en-US" sz="3000" b="1" kern="1200" dirty="0">
                <a:solidFill>
                  <a:prstClr val="white"/>
                </a:solidFill>
                <a:latin typeface="Calibri"/>
                <a:ea typeface="Questrial"/>
                <a:cs typeface="Questrial"/>
                <a:sym typeface="Questrial"/>
              </a:rPr>
              <a:t>     </a:t>
            </a:r>
          </a:p>
          <a:p>
            <a:pPr marL="63500">
              <a:buClr>
                <a:srgbClr val="4F81BD"/>
              </a:buClr>
              <a:buSzPct val="76000"/>
            </a:pPr>
            <a:r>
              <a:rPr lang="en-US" sz="3000" b="1" kern="1200" dirty="0">
                <a:solidFill>
                  <a:prstClr val="white"/>
                </a:solidFill>
                <a:latin typeface="Calibri"/>
                <a:ea typeface="Questrial"/>
                <a:cs typeface="Questrial"/>
                <a:sym typeface="Questrial"/>
              </a:rPr>
              <a:t>     </a:t>
            </a:r>
            <a:r>
              <a:rPr lang="en-US" sz="3000" b="1" kern="1200" dirty="0">
                <a:solidFill>
                  <a:prstClr val="white"/>
                </a:solidFill>
                <a:latin typeface="Aharoni" panose="02010803020104030203" pitchFamily="2" charset="-79"/>
                <a:ea typeface="Questrial"/>
                <a:cs typeface="Aharoni" panose="02010803020104030203" pitchFamily="2" charset="-79"/>
                <a:sym typeface="Questrial"/>
              </a:rPr>
              <a:t>“It is much easier – and far more effective – to monitor and correct procedures than to institute tighter discipline.”  </a:t>
            </a:r>
          </a:p>
          <a:p>
            <a:pPr marL="63500">
              <a:buClr>
                <a:srgbClr val="4F81BD"/>
              </a:buClr>
              <a:buSzPct val="76000"/>
            </a:pPr>
            <a:endParaRPr lang="en-US" sz="1600" b="1" kern="1200" dirty="0">
              <a:solidFill>
                <a:prstClr val="white"/>
              </a:solidFill>
              <a:latin typeface="Calibri"/>
              <a:ea typeface="Questrial"/>
              <a:cs typeface="Questrial"/>
              <a:sym typeface="Questrial"/>
            </a:endParaRPr>
          </a:p>
          <a:p>
            <a:pPr marL="63500" algn="ctr">
              <a:buClr>
                <a:srgbClr val="4F81BD"/>
              </a:buClr>
              <a:buSzPct val="76000"/>
            </a:pPr>
            <a:r>
              <a:rPr lang="en-US" sz="3200" b="1" kern="1200" dirty="0">
                <a:solidFill>
                  <a:prstClr val="white"/>
                </a:solidFill>
                <a:latin typeface="Calibri"/>
                <a:ea typeface="Questrial"/>
                <a:cs typeface="Questrial"/>
                <a:sym typeface="Questrial"/>
              </a:rPr>
              <a:t>     </a:t>
            </a:r>
            <a:endParaRPr lang="en-US" sz="2800" b="1" kern="1200" dirty="0">
              <a:solidFill>
                <a:prstClr val="white"/>
              </a:solidFill>
              <a:latin typeface="Calibri"/>
              <a:ea typeface="Questrial"/>
              <a:cs typeface="Questrial"/>
              <a:sym typeface="Questrial"/>
            </a:endParaRPr>
          </a:p>
          <a:p>
            <a:pPr marL="63500">
              <a:buClr>
                <a:srgbClr val="4F81BD"/>
              </a:buClr>
              <a:buSzPct val="76000"/>
            </a:pPr>
            <a:endParaRPr lang="en-US" sz="2800" b="1" kern="1200" dirty="0">
              <a:solidFill>
                <a:prstClr val="white"/>
              </a:solidFill>
              <a:latin typeface="Calibri"/>
              <a:ea typeface="Questrial"/>
              <a:cs typeface="Questrial"/>
              <a:sym typeface="Questrial"/>
            </a:endParaRPr>
          </a:p>
          <a:p>
            <a:pPr marL="63500" algn="ctr">
              <a:buClr>
                <a:srgbClr val="4F81BD"/>
              </a:buClr>
              <a:buSzPct val="76000"/>
            </a:pPr>
            <a:endParaRPr lang="en-US" sz="2300" b="1" kern="1200" dirty="0">
              <a:solidFill>
                <a:prstClr val="white"/>
              </a:solidFill>
              <a:latin typeface="Calibri"/>
              <a:ea typeface="Questrial"/>
              <a:cs typeface="Questrial"/>
              <a:sym typeface="Questrial"/>
            </a:endParaRPr>
          </a:p>
          <a:p>
            <a:pPr marL="63500">
              <a:buClr>
                <a:srgbClr val="4F81BD"/>
              </a:buClr>
              <a:buSzPct val="76000"/>
            </a:pPr>
            <a:r>
              <a:rPr lang="en-US" sz="2300" b="1" kern="1200" dirty="0">
                <a:solidFill>
                  <a:prstClr val="white"/>
                </a:solidFill>
                <a:latin typeface="Calibri"/>
                <a:ea typeface="Questrial"/>
                <a:cs typeface="Questrial"/>
                <a:sym typeface="Questrial"/>
              </a:rPr>
              <a:t>     </a:t>
            </a:r>
          </a:p>
          <a:p>
            <a:pPr marL="63500">
              <a:buClr>
                <a:srgbClr val="4F81BD"/>
              </a:buClr>
              <a:buSzPct val="76000"/>
            </a:pPr>
            <a:endParaRPr lang="en-US" sz="2300" b="1" kern="1200" dirty="0">
              <a:solidFill>
                <a:prstClr val="white"/>
              </a:solidFill>
              <a:latin typeface="Calibri"/>
              <a:ea typeface="Questrial"/>
              <a:cs typeface="Questrial"/>
              <a:sym typeface="Questrial"/>
            </a:endParaRPr>
          </a:p>
        </p:txBody>
      </p:sp>
    </p:spTree>
    <p:extLst>
      <p:ext uri="{BB962C8B-B14F-4D97-AF65-F5344CB8AC3E}">
        <p14:creationId xmlns:p14="http://schemas.microsoft.com/office/powerpoint/2010/main" val="24401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8474-4757-441B-A320-3780BA1D6815}"/>
              </a:ext>
            </a:extLst>
          </p:cNvPr>
          <p:cNvSpPr>
            <a:spLocks noGrp="1"/>
          </p:cNvSpPr>
          <p:nvPr>
            <p:ph type="title"/>
          </p:nvPr>
        </p:nvSpPr>
        <p:spPr>
          <a:xfrm>
            <a:off x="457200" y="136525"/>
            <a:ext cx="8229600" cy="1143000"/>
          </a:xfrm>
        </p:spPr>
        <p:txBody>
          <a:bodyPr>
            <a:normAutofit fontScale="90000"/>
          </a:bodyPr>
          <a:lstStyle/>
          <a:p>
            <a:r>
              <a:rPr lang="en-US">
                <a:latin typeface="Aharoni" panose="02010803020104030203" pitchFamily="2" charset="-79"/>
                <a:cs typeface="Aharoni" panose="02010803020104030203" pitchFamily="2" charset="-79"/>
              </a:rPr>
              <a:t>Documenting Your Interventions</a:t>
            </a:r>
            <a:endParaRPr lang="en-US" dirty="0">
              <a:latin typeface="Aharoni" panose="02010803020104030203" pitchFamily="2" charset="-79"/>
              <a:cs typeface="Aharoni" panose="02010803020104030203" pitchFamily="2" charset="-79"/>
            </a:endParaRPr>
          </a:p>
        </p:txBody>
      </p:sp>
      <p:pic>
        <p:nvPicPr>
          <p:cNvPr id="6" name="Content Placeholder 5" descr="A screenshot of a cell phone&#10;&#10;Description automatically generated">
            <a:extLst>
              <a:ext uri="{FF2B5EF4-FFF2-40B4-BE49-F238E27FC236}">
                <a16:creationId xmlns:a16="http://schemas.microsoft.com/office/drawing/2014/main" id="{B5138320-1706-4AB1-A8FB-74A41695584E}"/>
              </a:ext>
            </a:extLst>
          </p:cNvPr>
          <p:cNvPicPr>
            <a:picLocks noGrp="1" noChangeAspect="1"/>
          </p:cNvPicPr>
          <p:nvPr>
            <p:ph idx="1"/>
          </p:nvPr>
        </p:nvPicPr>
        <p:blipFill>
          <a:blip r:embed="rId2"/>
          <a:stretch>
            <a:fillRect/>
          </a:stretch>
        </p:blipFill>
        <p:spPr>
          <a:xfrm>
            <a:off x="345440" y="1158241"/>
            <a:ext cx="8605519" cy="5198110"/>
          </a:xfrm>
        </p:spPr>
      </p:pic>
      <p:sp>
        <p:nvSpPr>
          <p:cNvPr id="4" name="Footer Placeholder 3">
            <a:extLst>
              <a:ext uri="{FF2B5EF4-FFF2-40B4-BE49-F238E27FC236}">
                <a16:creationId xmlns:a16="http://schemas.microsoft.com/office/drawing/2014/main" id="{E72DA5B2-F843-416F-9109-DC385B5E306C}"/>
              </a:ext>
            </a:extLst>
          </p:cNvPr>
          <p:cNvSpPr>
            <a:spLocks noGrp="1"/>
          </p:cNvSpPr>
          <p:nvPr>
            <p:ph type="ftr" sz="quarter" idx="11"/>
          </p:nvPr>
        </p:nvSpPr>
        <p:spPr>
          <a:xfrm>
            <a:off x="3124200" y="6356350"/>
            <a:ext cx="2895600" cy="365125"/>
          </a:xfrm>
        </p:spPr>
        <p:txBody>
          <a:bodyPr/>
          <a:lstStyle/>
          <a:p>
            <a:r>
              <a:rPr lang="en-US">
                <a:solidFill>
                  <a:prstClr val="black">
                    <a:tint val="75000"/>
                  </a:prstClr>
                </a:solidFill>
              </a:rPr>
              <a:t>2019 New Teacher Summer Academy</a:t>
            </a:r>
          </a:p>
        </p:txBody>
      </p:sp>
    </p:spTree>
    <p:extLst>
      <p:ext uri="{BB962C8B-B14F-4D97-AF65-F5344CB8AC3E}">
        <p14:creationId xmlns:p14="http://schemas.microsoft.com/office/powerpoint/2010/main" val="1936860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3D49591-8D69-435D-B132-B1D90C2BDB85}"/>
              </a:ext>
            </a:extLst>
          </p:cNvPr>
          <p:cNvSpPr>
            <a:spLocks noGrp="1"/>
          </p:cNvSpPr>
          <p:nvPr>
            <p:ph type="title"/>
          </p:nvPr>
        </p:nvSpPr>
        <p:spPr>
          <a:xfrm>
            <a:off x="2284026" y="2043663"/>
            <a:ext cx="4578895" cy="2031055"/>
          </a:xfrm>
        </p:spPr>
        <p:txBody>
          <a:bodyPr vert="horz" lIns="91440" tIns="45720" rIns="91440" bIns="45720" rtlCol="0" anchor="b">
            <a:normAutofit fontScale="90000"/>
          </a:bodyPr>
          <a:lstStyle/>
          <a:p>
            <a:pPr>
              <a:lnSpc>
                <a:spcPct val="90000"/>
              </a:lnSpc>
            </a:pPr>
            <a:r>
              <a:rPr lang="en-US" sz="6000" kern="1200" dirty="0">
                <a:solidFill>
                  <a:srgbClr val="FFFFFF"/>
                </a:solidFill>
                <a:latin typeface="+mj-lt"/>
                <a:ea typeface="+mj-ea"/>
                <a:cs typeface="+mj-cs"/>
              </a:rPr>
              <a:t>Poll Everywhere</a:t>
            </a:r>
            <a:br>
              <a:rPr lang="en-US" sz="6000" kern="1200" dirty="0">
                <a:solidFill>
                  <a:srgbClr val="FFFFFF"/>
                </a:solidFill>
                <a:latin typeface="+mj-lt"/>
                <a:ea typeface="+mj-ea"/>
                <a:cs typeface="+mj-cs"/>
              </a:rPr>
            </a:br>
            <a:endParaRPr lang="en-US" sz="60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0A696E4F-5A39-4A4A-A6AD-AE9A1CFF1B35}"/>
              </a:ext>
            </a:extLst>
          </p:cNvPr>
          <p:cNvSpPr>
            <a:spLocks noGrp="1"/>
          </p:cNvSpPr>
          <p:nvPr>
            <p:ph idx="1"/>
          </p:nvPr>
        </p:nvSpPr>
        <p:spPr>
          <a:xfrm>
            <a:off x="2284026" y="4074718"/>
            <a:ext cx="4578895" cy="682079"/>
          </a:xfrm>
        </p:spPr>
        <p:txBody>
          <a:bodyPr vert="horz" lIns="91440" tIns="45720" rIns="91440" bIns="45720" rtlCol="0">
            <a:noAutofit/>
          </a:bodyPr>
          <a:lstStyle/>
          <a:p>
            <a:pPr marL="0" indent="0" algn="ctr">
              <a:lnSpc>
                <a:spcPct val="90000"/>
              </a:lnSpc>
              <a:spcBef>
                <a:spcPts val="1000"/>
              </a:spcBef>
              <a:buNone/>
            </a:pPr>
            <a:r>
              <a:rPr lang="en-US" kern="1200" dirty="0">
                <a:solidFill>
                  <a:srgbClr val="FFFFFF"/>
                </a:solidFill>
                <a:latin typeface="+mn-lt"/>
                <a:ea typeface="+mn-ea"/>
                <a:cs typeface="+mn-cs"/>
              </a:rPr>
              <a:t>The behavior most challenging for me to address is…</a:t>
            </a:r>
          </a:p>
        </p:txBody>
      </p:sp>
      <p:sp>
        <p:nvSpPr>
          <p:cNvPr id="4" name="Footer Placeholder 3">
            <a:extLst>
              <a:ext uri="{FF2B5EF4-FFF2-40B4-BE49-F238E27FC236}">
                <a16:creationId xmlns:a16="http://schemas.microsoft.com/office/drawing/2014/main" id="{7F60511A-2E1C-4DE2-B172-0DEB032BA098}"/>
              </a:ext>
            </a:extLst>
          </p:cNvPr>
          <p:cNvSpPr>
            <a:spLocks noGrp="1"/>
          </p:cNvSpPr>
          <p:nvPr>
            <p:ph type="ftr" sz="quarter" idx="11"/>
          </p:nvPr>
        </p:nvSpPr>
        <p:spPr>
          <a:xfrm>
            <a:off x="604245" y="6223702"/>
            <a:ext cx="2874153" cy="314067"/>
          </a:xfrm>
        </p:spPr>
        <p:txBody>
          <a:bodyPr vert="horz" lIns="91440" tIns="45720" rIns="91440" bIns="45720" rtlCol="0" anchor="ctr">
            <a:normAutofit/>
          </a:bodyPr>
          <a:lstStyle/>
          <a:p>
            <a:pPr algn="l">
              <a:spcAft>
                <a:spcPts val="600"/>
              </a:spcAft>
            </a:pPr>
            <a:r>
              <a:rPr lang="en-US" sz="900" kern="1200">
                <a:solidFill>
                  <a:srgbClr val="898989"/>
                </a:solidFill>
                <a:latin typeface="+mn-lt"/>
                <a:ea typeface="+mn-ea"/>
                <a:cs typeface="+mn-cs"/>
              </a:rPr>
              <a:t>2019 New Teacher Summer Academy</a:t>
            </a:r>
          </a:p>
        </p:txBody>
      </p:sp>
    </p:spTree>
    <p:extLst>
      <p:ext uri="{BB962C8B-B14F-4D97-AF65-F5344CB8AC3E}">
        <p14:creationId xmlns:p14="http://schemas.microsoft.com/office/powerpoint/2010/main" val="2651685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3997F-57C5-4D0C-B9A1-890BC40E1E4A}"/>
              </a:ext>
            </a:extLst>
          </p:cNvPr>
          <p:cNvSpPr>
            <a:spLocks noGrp="1"/>
          </p:cNvSpPr>
          <p:nvPr>
            <p:ph type="title"/>
          </p:nvPr>
        </p:nvSpPr>
        <p:spPr>
          <a:xfrm>
            <a:off x="840699" y="687480"/>
            <a:ext cx="5605629" cy="994172"/>
          </a:xfrm>
        </p:spPr>
        <p:txBody>
          <a:bodyPr>
            <a:normAutofit/>
          </a:bodyPr>
          <a:lstStyle/>
          <a:p>
            <a:r>
              <a:rPr lang="en-US" sz="3850">
                <a:latin typeface="Aharoni" panose="02010803020104030203" pitchFamily="2" charset="-79"/>
                <a:cs typeface="Aharoni" panose="02010803020104030203" pitchFamily="2" charset="-79"/>
              </a:rPr>
              <a:t>Discuss Scenarios</a:t>
            </a:r>
          </a:p>
        </p:txBody>
      </p:sp>
      <p:sp>
        <p:nvSpPr>
          <p:cNvPr id="3" name="Content Placeholder 2">
            <a:extLst>
              <a:ext uri="{FF2B5EF4-FFF2-40B4-BE49-F238E27FC236}">
                <a16:creationId xmlns:a16="http://schemas.microsoft.com/office/drawing/2014/main" id="{3C01C283-E0D4-41E7-A5C4-A8F3393EA9DE}"/>
              </a:ext>
            </a:extLst>
          </p:cNvPr>
          <p:cNvSpPr>
            <a:spLocks noGrp="1"/>
          </p:cNvSpPr>
          <p:nvPr>
            <p:ph idx="1"/>
          </p:nvPr>
        </p:nvSpPr>
        <p:spPr>
          <a:xfrm>
            <a:off x="852321" y="2227943"/>
            <a:ext cx="5033221" cy="3788227"/>
          </a:xfrm>
        </p:spPr>
        <p:txBody>
          <a:bodyPr anchor="ctr">
            <a:normAutofit/>
          </a:bodyPr>
          <a:lstStyle/>
          <a:p>
            <a:r>
              <a:rPr lang="en-US" sz="2800" dirty="0"/>
              <a:t>Utilize your resources to work through some behaviors that stump you.  </a:t>
            </a:r>
          </a:p>
        </p:txBody>
      </p:sp>
      <p:sp>
        <p:nvSpPr>
          <p:cNvPr id="4" name="Footer Placeholder 3">
            <a:extLst>
              <a:ext uri="{FF2B5EF4-FFF2-40B4-BE49-F238E27FC236}">
                <a16:creationId xmlns:a16="http://schemas.microsoft.com/office/drawing/2014/main" id="{83E39ABC-B746-4F06-A151-561B43415EAB}"/>
              </a:ext>
            </a:extLst>
          </p:cNvPr>
          <p:cNvSpPr>
            <a:spLocks noGrp="1"/>
          </p:cNvSpPr>
          <p:nvPr>
            <p:ph type="ftr" sz="quarter" idx="11"/>
          </p:nvPr>
        </p:nvSpPr>
        <p:spPr>
          <a:xfrm>
            <a:off x="307916" y="6423463"/>
            <a:ext cx="3670627" cy="273844"/>
          </a:xfrm>
        </p:spPr>
        <p:txBody>
          <a:bodyPr>
            <a:normAutofit/>
          </a:bodyPr>
          <a:lstStyle/>
          <a:p>
            <a:pPr algn="l">
              <a:spcAft>
                <a:spcPts val="600"/>
              </a:spcAft>
            </a:pPr>
            <a:r>
              <a:rPr lang="en-US" sz="920">
                <a:solidFill>
                  <a:schemeClr val="tx1">
                    <a:lumMod val="75000"/>
                    <a:lumOff val="25000"/>
                  </a:schemeClr>
                </a:solidFill>
              </a:rPr>
              <a:t>2019 New Teacher Summer Academy</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descr="Board Room">
            <a:extLst>
              <a:ext uri="{FF2B5EF4-FFF2-40B4-BE49-F238E27FC236}">
                <a16:creationId xmlns:a16="http://schemas.microsoft.com/office/drawing/2014/main" id="{74C8FB63-3695-4510-A169-55F4462559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441313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2019 New Teacher Summer Academy</a:t>
            </a:r>
          </a:p>
        </p:txBody>
      </p:sp>
      <p:pic>
        <p:nvPicPr>
          <p:cNvPr id="11" name="Picture 1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 y="0"/>
            <a:ext cx="9150687" cy="6858000"/>
          </a:xfrm>
          <a:prstGeom prst="rect">
            <a:avLst/>
          </a:prstGeom>
        </p:spPr>
      </p:pic>
    </p:spTree>
    <p:extLst>
      <p:ext uri="{BB962C8B-B14F-4D97-AF65-F5344CB8AC3E}">
        <p14:creationId xmlns:p14="http://schemas.microsoft.com/office/powerpoint/2010/main" val="3666467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AC67-84E5-4989-9481-FD66B9DA9AA3}"/>
              </a:ext>
            </a:extLst>
          </p:cNvPr>
          <p:cNvSpPr>
            <a:spLocks noGrp="1"/>
          </p:cNvSpPr>
          <p:nvPr>
            <p:ph type="title"/>
          </p:nvPr>
        </p:nvSpPr>
        <p:spPr>
          <a:xfrm>
            <a:off x="720075" y="978102"/>
            <a:ext cx="7941325" cy="1062644"/>
          </a:xfrm>
        </p:spPr>
        <p:txBody>
          <a:bodyPr anchor="b">
            <a:normAutofit/>
          </a:bodyPr>
          <a:lstStyle/>
          <a:p>
            <a:pPr>
              <a:lnSpc>
                <a:spcPct val="90000"/>
              </a:lnSpc>
            </a:pPr>
            <a:r>
              <a:rPr lang="en-US" sz="3400" dirty="0">
                <a:latin typeface="Aharoni" panose="02010803020104030203" pitchFamily="2" charset="-79"/>
                <a:cs typeface="Aharoni" panose="02010803020104030203" pitchFamily="2" charset="-79"/>
              </a:rPr>
              <a:t>Some Students Require More Love than Logic…</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5B157C5-4B9E-452E-8BB8-475B89E8C10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6152" y="2682433"/>
            <a:ext cx="3148705" cy="2086016"/>
          </a:xfrm>
          <a:prstGeom prst="rect">
            <a:avLst/>
          </a:prstGeom>
        </p:spPr>
      </p:pic>
      <p:sp>
        <p:nvSpPr>
          <p:cNvPr id="3" name="Content Placeholder 2">
            <a:extLst>
              <a:ext uri="{FF2B5EF4-FFF2-40B4-BE49-F238E27FC236}">
                <a16:creationId xmlns:a16="http://schemas.microsoft.com/office/drawing/2014/main" id="{EF8CD241-F899-4DC2-B7C6-72FE9CC38C83}"/>
              </a:ext>
            </a:extLst>
          </p:cNvPr>
          <p:cNvSpPr>
            <a:spLocks noGrp="1"/>
          </p:cNvSpPr>
          <p:nvPr>
            <p:ph idx="1"/>
          </p:nvPr>
        </p:nvSpPr>
        <p:spPr>
          <a:xfrm>
            <a:off x="3716515" y="2682433"/>
            <a:ext cx="4711627" cy="3215749"/>
          </a:xfrm>
        </p:spPr>
        <p:txBody>
          <a:bodyPr>
            <a:normAutofit/>
          </a:bodyPr>
          <a:lstStyle/>
          <a:p>
            <a:pPr marL="0" indent="0">
              <a:lnSpc>
                <a:spcPct val="90000"/>
              </a:lnSpc>
              <a:buNone/>
            </a:pPr>
            <a:r>
              <a:rPr lang="en-US" sz="2100" b="1" dirty="0"/>
              <a:t>TEACHER refers students to…</a:t>
            </a:r>
          </a:p>
          <a:p>
            <a:pPr>
              <a:lnSpc>
                <a:spcPct val="90000"/>
              </a:lnSpc>
            </a:pPr>
            <a:r>
              <a:rPr lang="en-US" sz="2100" dirty="0"/>
              <a:t>Counselor</a:t>
            </a:r>
          </a:p>
          <a:p>
            <a:pPr>
              <a:lnSpc>
                <a:spcPct val="90000"/>
              </a:lnSpc>
            </a:pPr>
            <a:r>
              <a:rPr lang="en-US" sz="2100" dirty="0"/>
              <a:t>Student Services Team</a:t>
            </a:r>
          </a:p>
          <a:p>
            <a:pPr>
              <a:lnSpc>
                <a:spcPct val="90000"/>
              </a:lnSpc>
            </a:pPr>
            <a:r>
              <a:rPr lang="en-US" sz="2100" dirty="0"/>
              <a:t>Student Behavior Team</a:t>
            </a:r>
          </a:p>
          <a:p>
            <a:pPr>
              <a:lnSpc>
                <a:spcPct val="90000"/>
              </a:lnSpc>
            </a:pPr>
            <a:r>
              <a:rPr lang="en-US" sz="2100" dirty="0"/>
              <a:t>Social skills training?</a:t>
            </a:r>
          </a:p>
          <a:p>
            <a:pPr>
              <a:lnSpc>
                <a:spcPct val="90000"/>
              </a:lnSpc>
            </a:pPr>
            <a:r>
              <a:rPr lang="en-US" sz="2100" dirty="0"/>
              <a:t>Mental health services?</a:t>
            </a:r>
          </a:p>
          <a:p>
            <a:pPr>
              <a:lnSpc>
                <a:spcPct val="90000"/>
              </a:lnSpc>
            </a:pPr>
            <a:r>
              <a:rPr lang="en-US" sz="2100" dirty="0"/>
              <a:t>Conflict resolution</a:t>
            </a:r>
          </a:p>
          <a:p>
            <a:pPr>
              <a:lnSpc>
                <a:spcPct val="90000"/>
              </a:lnSpc>
            </a:pPr>
            <a:r>
              <a:rPr lang="en-US" sz="2100" dirty="0"/>
              <a:t>Restorative justice practice</a:t>
            </a:r>
          </a:p>
        </p:txBody>
      </p:sp>
      <p:sp>
        <p:nvSpPr>
          <p:cNvPr id="4" name="Footer Placeholder 3">
            <a:extLst>
              <a:ext uri="{FF2B5EF4-FFF2-40B4-BE49-F238E27FC236}">
                <a16:creationId xmlns:a16="http://schemas.microsoft.com/office/drawing/2014/main" id="{F2E888A8-1619-45CC-A426-AE69F45E4D91}"/>
              </a:ext>
            </a:extLst>
          </p:cNvPr>
          <p:cNvSpPr>
            <a:spLocks noGrp="1"/>
          </p:cNvSpPr>
          <p:nvPr>
            <p:ph type="ftr" sz="quarter" idx="11"/>
          </p:nvPr>
        </p:nvSpPr>
        <p:spPr>
          <a:xfrm>
            <a:off x="748344" y="6217920"/>
            <a:ext cx="3086100" cy="365125"/>
          </a:xfrm>
        </p:spPr>
        <p:txBody>
          <a:bodyPr>
            <a:normAutofit/>
          </a:bodyPr>
          <a:lstStyle/>
          <a:p>
            <a:pPr algn="l">
              <a:spcAft>
                <a:spcPts val="600"/>
              </a:spcAft>
            </a:pPr>
            <a:r>
              <a:rPr lang="en-US" sz="1000">
                <a:solidFill>
                  <a:prstClr val="black">
                    <a:lumMod val="50000"/>
                    <a:lumOff val="50000"/>
                  </a:prstClr>
                </a:solidFill>
              </a:rPr>
              <a:t>2019 New Teacher Summer Academy</a:t>
            </a:r>
          </a:p>
        </p:txBody>
      </p:sp>
    </p:spTree>
    <p:extLst>
      <p:ext uri="{BB962C8B-B14F-4D97-AF65-F5344CB8AC3E}">
        <p14:creationId xmlns:p14="http://schemas.microsoft.com/office/powerpoint/2010/main" val="1637705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594"/>
            <a:ext cx="9144000" cy="6858594"/>
          </a:xfrm>
          <a:prstGeom prst="rect">
            <a:avLst/>
          </a:prstGeom>
        </p:spPr>
      </p:pic>
      <p:sp>
        <p:nvSpPr>
          <p:cNvPr id="2" name="Footer Placeholder 1"/>
          <p:cNvSpPr>
            <a:spLocks noGrp="1"/>
          </p:cNvSpPr>
          <p:nvPr>
            <p:ph type="ftr" sz="quarter" idx="11"/>
          </p:nvPr>
        </p:nvSpPr>
        <p:spPr/>
        <p:txBody>
          <a:bodyPr/>
          <a:lstStyle/>
          <a:p>
            <a:r>
              <a:rPr lang="en-US">
                <a:solidFill>
                  <a:prstClr val="black">
                    <a:tint val="75000"/>
                  </a:prstClr>
                </a:solidFill>
              </a:rPr>
              <a:t>2019 New Teacher Summer Academy</a:t>
            </a:r>
          </a:p>
        </p:txBody>
      </p:sp>
      <p:sp>
        <p:nvSpPr>
          <p:cNvPr id="4" name="Oval Callout 3"/>
          <p:cNvSpPr/>
          <p:nvPr/>
        </p:nvSpPr>
        <p:spPr>
          <a:xfrm>
            <a:off x="3279648" y="3766911"/>
            <a:ext cx="2438400" cy="2463126"/>
          </a:xfrm>
          <a:prstGeom prst="wedgeEllipseCallout">
            <a:avLst>
              <a:gd name="adj1" fmla="val -36350"/>
              <a:gd name="adj2" fmla="val 53966"/>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kern="1200" dirty="0">
                <a:solidFill>
                  <a:srgbClr val="FFFF00"/>
                </a:solidFill>
                <a:latin typeface="Comic Sans MS" panose="030F0702030302020204" pitchFamily="66" charset="0"/>
              </a:rPr>
              <a:t>Understand that kids are a work in progress - like the rest of us!</a:t>
            </a:r>
          </a:p>
        </p:txBody>
      </p:sp>
      <p:sp>
        <p:nvSpPr>
          <p:cNvPr id="5" name="Rounded Rectangular Callout 4"/>
          <p:cNvSpPr/>
          <p:nvPr/>
        </p:nvSpPr>
        <p:spPr>
          <a:xfrm flipH="1">
            <a:off x="228600" y="542923"/>
            <a:ext cx="3048000" cy="2209800"/>
          </a:xfrm>
          <a:prstGeom prst="wedgeRoundRectCallout">
            <a:avLst>
              <a:gd name="adj1" fmla="val -73726"/>
              <a:gd name="adj2" fmla="val 851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b="1" kern="1200" dirty="0">
              <a:solidFill>
                <a:srgbClr val="FFFF00"/>
              </a:solidFill>
              <a:latin typeface="Century Gothic" panose="020B0502020202020204" pitchFamily="34" charset="0"/>
            </a:endParaRPr>
          </a:p>
          <a:p>
            <a:pPr algn="ctr"/>
            <a:r>
              <a:rPr lang="en-US" sz="2400" b="1" kern="1200" dirty="0">
                <a:solidFill>
                  <a:srgbClr val="FFFF00"/>
                </a:solidFill>
                <a:latin typeface="Century Gothic" panose="020B0502020202020204" pitchFamily="34" charset="0"/>
              </a:rPr>
              <a:t>Go in with patience.  You need much more than you think!</a:t>
            </a:r>
          </a:p>
        </p:txBody>
      </p:sp>
      <p:sp>
        <p:nvSpPr>
          <p:cNvPr id="6" name="Rectangular Callout 5"/>
          <p:cNvSpPr/>
          <p:nvPr/>
        </p:nvSpPr>
        <p:spPr>
          <a:xfrm>
            <a:off x="306614" y="3454220"/>
            <a:ext cx="2819400" cy="2797174"/>
          </a:xfrm>
          <a:prstGeom prst="wedgeRectCallout">
            <a:avLst>
              <a:gd name="adj1" fmla="val -633"/>
              <a:gd name="adj2" fmla="val 685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00" b="1" kern="1200" dirty="0">
              <a:solidFill>
                <a:srgbClr val="FFFF00"/>
              </a:solidFill>
              <a:latin typeface="Corbel" panose="020B0503020204020204" pitchFamily="34" charset="0"/>
            </a:endParaRPr>
          </a:p>
          <a:p>
            <a:pPr algn="ctr"/>
            <a:r>
              <a:rPr lang="en-US" sz="1800" b="1" kern="1200" dirty="0">
                <a:solidFill>
                  <a:srgbClr val="FFFF00"/>
                </a:solidFill>
                <a:latin typeface="Corbel" panose="020B0503020204020204" pitchFamily="34" charset="0"/>
              </a:rPr>
              <a:t>Sometimes it’s best to NOT react to students’ comments – you might even ignore them completely.  You can also respond with, “Hmm.” </a:t>
            </a:r>
          </a:p>
          <a:p>
            <a:pPr algn="ctr"/>
            <a:endParaRPr lang="en-US" sz="1600" b="1" kern="1200" dirty="0">
              <a:solidFill>
                <a:srgbClr val="FFFF00"/>
              </a:solidFill>
              <a:latin typeface="Corbel" panose="020B0503020204020204" pitchFamily="34" charset="0"/>
            </a:endParaRPr>
          </a:p>
          <a:p>
            <a:pPr algn="ctr"/>
            <a:r>
              <a:rPr lang="en-US" sz="2000" b="1" kern="1200" dirty="0">
                <a:solidFill>
                  <a:srgbClr val="FFFF00"/>
                </a:solidFill>
                <a:latin typeface="Corbel" panose="020B0503020204020204" pitchFamily="34" charset="0"/>
              </a:rPr>
              <a:t>Let your non-response do the talking.</a:t>
            </a:r>
          </a:p>
        </p:txBody>
      </p:sp>
      <p:sp>
        <p:nvSpPr>
          <p:cNvPr id="7" name="Oval Callout 6"/>
          <p:cNvSpPr/>
          <p:nvPr/>
        </p:nvSpPr>
        <p:spPr>
          <a:xfrm>
            <a:off x="3431974" y="109358"/>
            <a:ext cx="5021944" cy="3699329"/>
          </a:xfrm>
          <a:prstGeom prst="wedgeEllipseCallout">
            <a:avLst>
              <a:gd name="adj1" fmla="val -1218"/>
              <a:gd name="adj2" fmla="val 66190"/>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kern="1200" dirty="0">
                <a:solidFill>
                  <a:srgbClr val="FFFF00"/>
                </a:solidFill>
                <a:latin typeface="Arial" panose="020B0604020202020204" pitchFamily="34" charset="0"/>
                <a:cs typeface="Arial" panose="020B0604020202020204" pitchFamily="34" charset="0"/>
              </a:rPr>
              <a:t>It’s helpful to survey students’ interests and offer choices where instruction is concerned.  It’s also necessary to listen to students’ complaints, at appropriate times.  Shutting down students’ feelings will backfire.</a:t>
            </a:r>
          </a:p>
        </p:txBody>
      </p:sp>
      <p:sp>
        <p:nvSpPr>
          <p:cNvPr id="8" name="Cloud Callout 7"/>
          <p:cNvSpPr/>
          <p:nvPr/>
        </p:nvSpPr>
        <p:spPr>
          <a:xfrm>
            <a:off x="5871028" y="3766911"/>
            <a:ext cx="3044371" cy="2521857"/>
          </a:xfrm>
          <a:prstGeom prst="cloudCallout">
            <a:avLst>
              <a:gd name="adj1" fmla="val -43625"/>
              <a:gd name="adj2" fmla="val 61289"/>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100" b="1" kern="1200" dirty="0">
                <a:solidFill>
                  <a:srgbClr val="FFFF00"/>
                </a:solidFill>
                <a:latin typeface="Lucida Bright" panose="02040602050505020304" pitchFamily="18" charset="0"/>
              </a:rPr>
              <a:t>Have a talk with students about </a:t>
            </a:r>
            <a:r>
              <a:rPr lang="en-US" sz="2100" b="1" i="1" kern="1200" dirty="0">
                <a:solidFill>
                  <a:srgbClr val="FFFF00"/>
                </a:solidFill>
                <a:latin typeface="Lucida Bright" panose="02040602050505020304" pitchFamily="18" charset="0"/>
              </a:rPr>
              <a:t>equity</a:t>
            </a:r>
            <a:r>
              <a:rPr lang="en-US" sz="2100" b="1" kern="1200" dirty="0">
                <a:solidFill>
                  <a:srgbClr val="FFFF00"/>
                </a:solidFill>
                <a:latin typeface="Lucida Bright" panose="02040602050505020304" pitchFamily="18" charset="0"/>
              </a:rPr>
              <a:t> vs. equality.</a:t>
            </a:r>
          </a:p>
        </p:txBody>
      </p:sp>
    </p:spTree>
    <p:extLst>
      <p:ext uri="{BB962C8B-B14F-4D97-AF65-F5344CB8AC3E}">
        <p14:creationId xmlns:p14="http://schemas.microsoft.com/office/powerpoint/2010/main" val="188777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569085" y="381000"/>
            <a:ext cx="8080374" cy="78187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Trebuchet MS"/>
              <a:buNone/>
            </a:pPr>
            <a:r>
              <a:rPr lang="en-US" sz="3300" b="1" i="0" u="none" strike="noStrike" cap="none" dirty="0">
                <a:solidFill>
                  <a:schemeClr val="tx1"/>
                </a:solidFill>
                <a:latin typeface="Aharoni" panose="02010803020104030203" pitchFamily="2" charset="-79"/>
                <a:cs typeface="Aharoni" panose="02010803020104030203" pitchFamily="2" charset="-79"/>
                <a:sym typeface="Trebuchet MS"/>
              </a:rPr>
              <a:t>Meet New Colleagues!</a:t>
            </a:r>
          </a:p>
        </p:txBody>
      </p:sp>
      <p:graphicFrame>
        <p:nvGraphicFramePr>
          <p:cNvPr id="447" name="Shape 447"/>
          <p:cNvGraphicFramePr/>
          <p:nvPr>
            <p:extLst>
              <p:ext uri="{D42A27DB-BD31-4B8C-83A1-F6EECF244321}">
                <p14:modId xmlns:p14="http://schemas.microsoft.com/office/powerpoint/2010/main" val="1863873868"/>
              </p:ext>
            </p:extLst>
          </p:nvPr>
        </p:nvGraphicFramePr>
        <p:xfrm>
          <a:off x="456372" y="1162878"/>
          <a:ext cx="8349698" cy="5161721"/>
        </p:xfrm>
        <a:graphic>
          <a:graphicData uri="http://schemas.openxmlformats.org/drawingml/2006/table">
            <a:tbl>
              <a:tblPr>
                <a:noFill/>
                <a:tableStyleId>{DDD0E180-9926-4F6E-83D0-AC5C54322384}</a:tableStyleId>
              </a:tblPr>
              <a:tblGrid>
                <a:gridCol w="4174849">
                  <a:extLst>
                    <a:ext uri="{9D8B030D-6E8A-4147-A177-3AD203B41FA5}">
                      <a16:colId xmlns:a16="http://schemas.microsoft.com/office/drawing/2014/main" val="20000"/>
                    </a:ext>
                  </a:extLst>
                </a:gridCol>
                <a:gridCol w="4174849">
                  <a:extLst>
                    <a:ext uri="{9D8B030D-6E8A-4147-A177-3AD203B41FA5}">
                      <a16:colId xmlns:a16="http://schemas.microsoft.com/office/drawing/2014/main" val="20001"/>
                    </a:ext>
                  </a:extLst>
                </a:gridCol>
              </a:tblGrid>
              <a:tr h="457622">
                <a:tc>
                  <a:txBody>
                    <a:bodyPr/>
                    <a:lstStyle/>
                    <a:p>
                      <a:pPr marL="0" marR="0" lvl="0" indent="0" algn="ctr" rtl="0">
                        <a:lnSpc>
                          <a:spcPct val="100000"/>
                        </a:lnSpc>
                        <a:spcBef>
                          <a:spcPts val="0"/>
                        </a:spcBef>
                        <a:spcAft>
                          <a:spcPts val="0"/>
                        </a:spcAft>
                        <a:buClr>
                          <a:srgbClr val="FFFFFF"/>
                        </a:buClr>
                        <a:buSzPct val="25000"/>
                        <a:buFont typeface="Trebuchet MS"/>
                        <a:buNone/>
                      </a:pPr>
                      <a:r>
                        <a:rPr lang="en-US" sz="2000" b="1" i="0" u="none" strike="noStrike" cap="none">
                          <a:solidFill>
                            <a:srgbClr val="FFFFFF"/>
                          </a:solidFill>
                          <a:latin typeface="Trebuchet MS"/>
                          <a:ea typeface="Trebuchet MS"/>
                          <a:cs typeface="Trebuchet MS"/>
                          <a:sym typeface="Trebuchet MS"/>
                        </a:rPr>
                        <a:t>School</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Trebuchet MS"/>
                        <a:buNone/>
                      </a:pPr>
                      <a:r>
                        <a:rPr lang="en-US" sz="2000" b="1" i="0" u="none" strike="noStrike" cap="none" dirty="0">
                          <a:solidFill>
                            <a:srgbClr val="FFFFFF"/>
                          </a:solidFill>
                          <a:latin typeface="Trebuchet MS"/>
                          <a:ea typeface="Trebuchet MS"/>
                          <a:cs typeface="Trebuchet MS"/>
                          <a:sym typeface="Trebuchet MS"/>
                        </a:rPr>
                        <a:t>Representative(s)</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93985">
                <a:tc gridSpan="2">
                  <a:txBody>
                    <a:bodyPr/>
                    <a:lstStyle/>
                    <a:p>
                      <a:pPr marL="0" marR="0" lvl="0" indent="0" algn="l" rtl="0">
                        <a:lnSpc>
                          <a:spcPct val="100000"/>
                        </a:lnSpc>
                        <a:spcBef>
                          <a:spcPts val="0"/>
                        </a:spcBef>
                        <a:spcAft>
                          <a:spcPts val="0"/>
                        </a:spcAft>
                        <a:buClr>
                          <a:srgbClr val="000000"/>
                        </a:buClr>
                        <a:buSzPct val="25000"/>
                        <a:buFont typeface="Trebuchet MS"/>
                        <a:buNone/>
                      </a:pPr>
                      <a:endParaRPr lang="en-US" sz="2000" baseline="0" dirty="0"/>
                    </a:p>
                  </a:txBody>
                  <a:tcPr marL="0" marR="0" marT="0" marB="0">
                    <a:lnL w="12700" cap="flat" cmpd="sng">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D2ECF9"/>
                    </a:solidFill>
                  </a:tcPr>
                </a:tc>
                <a:tc hMerge="1">
                  <a:txBody>
                    <a:bodyPr/>
                    <a:lstStyle/>
                    <a:p>
                      <a:endParaRPr lang="en-US" sz="2000" baseline="0" dirty="0"/>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D2ECF9"/>
                    </a:solidFill>
                  </a:tcPr>
                </a:tc>
                <a:extLst>
                  <a:ext uri="{0D108BD9-81ED-4DB2-BD59-A6C34878D82A}">
                    <a16:rowId xmlns:a16="http://schemas.microsoft.com/office/drawing/2014/main" val="10001"/>
                  </a:ext>
                </a:extLst>
              </a:tr>
              <a:tr h="457622">
                <a:tc>
                  <a:txBody>
                    <a:bodyPr/>
                    <a:lstStyle/>
                    <a:p>
                      <a:pPr marL="0" marR="0" lvl="0" indent="0" algn="l" rtl="0">
                        <a:lnSpc>
                          <a:spcPct val="100000"/>
                        </a:lnSpc>
                        <a:spcBef>
                          <a:spcPts val="0"/>
                        </a:spcBef>
                        <a:spcAft>
                          <a:spcPts val="0"/>
                        </a:spcAft>
                        <a:buClr>
                          <a:srgbClr val="000000"/>
                        </a:buClr>
                        <a:buSzPct val="25000"/>
                        <a:buFont typeface="Trebuchet MS"/>
                        <a:buNone/>
                      </a:pPr>
                      <a:r>
                        <a:rPr lang="en-US" sz="2000" dirty="0"/>
                        <a:t>Bennett Middle </a:t>
                      </a:r>
                    </a:p>
                  </a:txBody>
                  <a:tcPr marL="0" marR="0" marT="0" marB="0">
                    <a:lnL w="12700" cap="flat" cmpd="sng">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AF6FC"/>
                    </a:solidFill>
                  </a:tcPr>
                </a:tc>
                <a:tc>
                  <a:txBody>
                    <a:bodyPr/>
                    <a:lstStyle/>
                    <a:p>
                      <a:pPr marL="0" marR="0" lvl="0" indent="0" algn="l" rtl="0">
                        <a:lnSpc>
                          <a:spcPct val="100000"/>
                        </a:lnSpc>
                        <a:spcBef>
                          <a:spcPts val="0"/>
                        </a:spcBef>
                        <a:spcAft>
                          <a:spcPts val="0"/>
                        </a:spcAft>
                        <a:buClr>
                          <a:srgbClr val="000000"/>
                        </a:buClr>
                        <a:buSzPct val="25000"/>
                        <a:buFont typeface="Trebuchet MS"/>
                        <a:buNone/>
                      </a:pPr>
                      <a:r>
                        <a:rPr lang="en-US" sz="2000" dirty="0"/>
                        <a:t>Nicole Hansen</a:t>
                      </a:r>
                    </a:p>
                  </a:txBody>
                  <a:tcPr marL="0" marR="0" marT="0" marB="0">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AF6FC"/>
                    </a:solidFill>
                  </a:tcPr>
                </a:tc>
                <a:extLst>
                  <a:ext uri="{0D108BD9-81ED-4DB2-BD59-A6C34878D82A}">
                    <a16:rowId xmlns:a16="http://schemas.microsoft.com/office/drawing/2014/main" val="10002"/>
                  </a:ext>
                </a:extLst>
              </a:tr>
              <a:tr h="549145">
                <a:tc>
                  <a:txBody>
                    <a:bodyPr/>
                    <a:lstStyle/>
                    <a:p>
                      <a:pPr marL="0" marR="0" lvl="0" indent="0" algn="l" rtl="0">
                        <a:lnSpc>
                          <a:spcPct val="100000"/>
                        </a:lnSpc>
                        <a:spcBef>
                          <a:spcPts val="0"/>
                        </a:spcBef>
                        <a:spcAft>
                          <a:spcPts val="0"/>
                        </a:spcAft>
                        <a:buClr>
                          <a:srgbClr val="000000"/>
                        </a:buClr>
                        <a:buSzPct val="25000"/>
                        <a:buFont typeface="Trebuchet MS"/>
                        <a:buNone/>
                      </a:pPr>
                      <a:r>
                        <a:rPr lang="en-US" sz="2400" b="0" i="0" u="none" strike="noStrike" cap="none" dirty="0">
                          <a:solidFill>
                            <a:srgbClr val="000000"/>
                          </a:solidFill>
                          <a:latin typeface="+mn-lt"/>
                          <a:ea typeface="Trebuchet MS"/>
                          <a:cs typeface="Trebuchet MS"/>
                          <a:sym typeface="Trebuchet MS"/>
                        </a:rPr>
                        <a:t>James</a:t>
                      </a:r>
                      <a:r>
                        <a:rPr lang="en-US" sz="2400" b="0" i="0" u="none" strike="noStrike" cap="none" baseline="0" dirty="0">
                          <a:solidFill>
                            <a:srgbClr val="000000"/>
                          </a:solidFill>
                          <a:latin typeface="+mn-lt"/>
                          <a:ea typeface="Trebuchet MS"/>
                          <a:cs typeface="Trebuchet MS"/>
                          <a:sym typeface="Trebuchet MS"/>
                        </a:rPr>
                        <a:t> M. Bennett High</a:t>
                      </a:r>
                      <a:endParaRPr lang="en-US" sz="2400" b="0" i="0" u="none" strike="noStrike" cap="none" dirty="0">
                        <a:solidFill>
                          <a:srgbClr val="000000"/>
                        </a:solidFill>
                        <a:latin typeface="+mn-lt"/>
                        <a:ea typeface="Trebuchet MS"/>
                        <a:cs typeface="Trebuchet MS"/>
                        <a:sym typeface="Trebuchet MS"/>
                      </a:endParaRP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2ECF9"/>
                    </a:solidFill>
                  </a:tcPr>
                </a:tc>
                <a:tc>
                  <a:txBody>
                    <a:bodyPr/>
                    <a:lstStyle/>
                    <a:p>
                      <a:r>
                        <a:rPr lang="en-US" sz="2000" dirty="0"/>
                        <a:t>Nancy Turner</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2ECF9"/>
                    </a:solidFill>
                  </a:tcPr>
                </a:tc>
                <a:extLst>
                  <a:ext uri="{0D108BD9-81ED-4DB2-BD59-A6C34878D82A}">
                    <a16:rowId xmlns:a16="http://schemas.microsoft.com/office/drawing/2014/main" val="10003"/>
                  </a:ext>
                </a:extLst>
              </a:tr>
              <a:tr h="549145">
                <a:tc>
                  <a:txBody>
                    <a:bodyPr/>
                    <a:lstStyle/>
                    <a:p>
                      <a:pPr marL="0" marR="0" lvl="0" indent="0" algn="l" rtl="0">
                        <a:lnSpc>
                          <a:spcPct val="100000"/>
                        </a:lnSpc>
                        <a:spcBef>
                          <a:spcPts val="0"/>
                        </a:spcBef>
                        <a:spcAft>
                          <a:spcPts val="0"/>
                        </a:spcAft>
                        <a:buClr>
                          <a:srgbClr val="000000"/>
                        </a:buClr>
                        <a:buSzPct val="25000"/>
                        <a:buFont typeface="Trebuchet MS"/>
                        <a:buNone/>
                      </a:pPr>
                      <a:r>
                        <a:rPr lang="en-US" sz="2400" b="0" i="0" u="none" strike="noStrike" cap="none" dirty="0" err="1">
                          <a:solidFill>
                            <a:srgbClr val="000000"/>
                          </a:solidFill>
                          <a:latin typeface="+mn-lt"/>
                          <a:ea typeface="Trebuchet MS"/>
                          <a:cs typeface="Trebuchet MS"/>
                          <a:sym typeface="Trebuchet MS"/>
                        </a:rPr>
                        <a:t>Mardela</a:t>
                      </a:r>
                      <a:r>
                        <a:rPr lang="en-US" sz="2400" b="0" i="0" u="none" strike="noStrike" cap="none" baseline="0" dirty="0">
                          <a:solidFill>
                            <a:srgbClr val="000000"/>
                          </a:solidFill>
                          <a:latin typeface="+mn-lt"/>
                          <a:ea typeface="Trebuchet MS"/>
                          <a:cs typeface="Trebuchet MS"/>
                          <a:sym typeface="Trebuchet MS"/>
                        </a:rPr>
                        <a:t> Middle and High</a:t>
                      </a:r>
                      <a:endParaRPr lang="en-US" sz="2400" b="0" i="0" u="none" strike="noStrike" cap="none" dirty="0">
                        <a:solidFill>
                          <a:srgbClr val="000000"/>
                        </a:solidFill>
                        <a:latin typeface="+mn-lt"/>
                        <a:ea typeface="Trebuchet MS"/>
                        <a:cs typeface="Trebuchet MS"/>
                        <a:sym typeface="Trebuchet MS"/>
                      </a:endParaRP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AF6FC"/>
                    </a:solidFill>
                  </a:tcPr>
                </a:tc>
                <a:tc>
                  <a:txBody>
                    <a:bodyPr/>
                    <a:lstStyle/>
                    <a:p>
                      <a:r>
                        <a:rPr lang="en-US" sz="2000" dirty="0"/>
                        <a:t>Shane Noonan</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AF6FC"/>
                    </a:solidFill>
                  </a:tcPr>
                </a:tc>
                <a:extLst>
                  <a:ext uri="{0D108BD9-81ED-4DB2-BD59-A6C34878D82A}">
                    <a16:rowId xmlns:a16="http://schemas.microsoft.com/office/drawing/2014/main" val="10004"/>
                  </a:ext>
                </a:extLst>
              </a:tr>
              <a:tr h="549145">
                <a:tc>
                  <a:txBody>
                    <a:bodyPr/>
                    <a:lstStyle/>
                    <a:p>
                      <a:pPr marL="0" marR="0" lvl="0" indent="0" algn="l" rtl="0">
                        <a:lnSpc>
                          <a:spcPct val="100000"/>
                        </a:lnSpc>
                        <a:spcBef>
                          <a:spcPts val="0"/>
                        </a:spcBef>
                        <a:spcAft>
                          <a:spcPts val="0"/>
                        </a:spcAft>
                        <a:buClr>
                          <a:srgbClr val="000000"/>
                        </a:buClr>
                        <a:buSzPct val="25000"/>
                        <a:buFont typeface="Trebuchet MS"/>
                        <a:buNone/>
                      </a:pPr>
                      <a:r>
                        <a:rPr lang="en-US" sz="2400" b="0" i="0" u="none" strike="noStrike" cap="none" dirty="0">
                          <a:solidFill>
                            <a:srgbClr val="000000"/>
                          </a:solidFill>
                          <a:latin typeface="+mn-lt"/>
                          <a:ea typeface="Trebuchet MS"/>
                          <a:cs typeface="Trebuchet MS"/>
                          <a:sym typeface="Trebuchet MS"/>
                        </a:rPr>
                        <a:t>Parkside</a:t>
                      </a:r>
                      <a:r>
                        <a:rPr lang="en-US" sz="2400" b="0" i="0" u="none" strike="noStrike" cap="none" baseline="0" dirty="0">
                          <a:solidFill>
                            <a:srgbClr val="000000"/>
                          </a:solidFill>
                          <a:latin typeface="+mn-lt"/>
                          <a:ea typeface="Trebuchet MS"/>
                          <a:cs typeface="Trebuchet MS"/>
                          <a:sym typeface="Trebuchet MS"/>
                        </a:rPr>
                        <a:t> High</a:t>
                      </a:r>
                      <a:endParaRPr lang="en-US" sz="2400" b="0" i="0" u="none" strike="noStrike" cap="none" dirty="0">
                        <a:solidFill>
                          <a:srgbClr val="000000"/>
                        </a:solidFill>
                        <a:latin typeface="+mn-lt"/>
                        <a:ea typeface="Trebuchet MS"/>
                        <a:cs typeface="Trebuchet MS"/>
                        <a:sym typeface="Trebuchet MS"/>
                      </a:endParaRP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2ECF9"/>
                    </a:solidFill>
                  </a:tcPr>
                </a:tc>
                <a:tc>
                  <a:txBody>
                    <a:bodyPr/>
                    <a:lstStyle/>
                    <a:p>
                      <a:r>
                        <a:rPr lang="en-US" sz="2000" dirty="0"/>
                        <a:t>Brigette Filer and Mary Stoltzfus</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D2ECF9"/>
                    </a:solidFill>
                  </a:tcPr>
                </a:tc>
                <a:extLst>
                  <a:ext uri="{0D108BD9-81ED-4DB2-BD59-A6C34878D82A}">
                    <a16:rowId xmlns:a16="http://schemas.microsoft.com/office/drawing/2014/main" val="10005"/>
                  </a:ext>
                </a:extLst>
              </a:tr>
              <a:tr h="457622">
                <a:tc>
                  <a:txBody>
                    <a:bodyPr/>
                    <a:lstStyle/>
                    <a:p>
                      <a:pPr marL="0" marR="0" lvl="0" indent="0" algn="l" rtl="0">
                        <a:lnSpc>
                          <a:spcPct val="100000"/>
                        </a:lnSpc>
                        <a:spcBef>
                          <a:spcPts val="0"/>
                        </a:spcBef>
                        <a:spcAft>
                          <a:spcPts val="0"/>
                        </a:spcAft>
                        <a:buClr>
                          <a:srgbClr val="000000"/>
                        </a:buClr>
                        <a:buSzPct val="25000"/>
                        <a:buFont typeface="Trebuchet MS"/>
                        <a:buNone/>
                      </a:pPr>
                      <a:r>
                        <a:rPr lang="en-US" sz="2000" dirty="0"/>
                        <a:t>Salisbury Middle </a:t>
                      </a:r>
                    </a:p>
                  </a:txBody>
                  <a:tcPr marL="0" marR="0" marT="0" marB="0">
                    <a:lnL w="12700" cap="flat" cmpd="sng">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AF6FC"/>
                    </a:solidFill>
                  </a:tcPr>
                </a:tc>
                <a:tc>
                  <a:txBody>
                    <a:bodyPr/>
                    <a:lstStyle/>
                    <a:p>
                      <a:pPr marL="0" marR="0" lvl="0" indent="0" algn="l" rtl="0">
                        <a:lnSpc>
                          <a:spcPct val="100000"/>
                        </a:lnSpc>
                        <a:spcBef>
                          <a:spcPts val="0"/>
                        </a:spcBef>
                        <a:spcAft>
                          <a:spcPts val="0"/>
                        </a:spcAft>
                        <a:buClr>
                          <a:srgbClr val="000000"/>
                        </a:buClr>
                        <a:buSzPct val="25000"/>
                        <a:buFont typeface="Trebuchet MS"/>
                        <a:buNone/>
                      </a:pPr>
                      <a:r>
                        <a:rPr lang="en-US" sz="2000" dirty="0"/>
                        <a:t>Administrative team</a:t>
                      </a:r>
                    </a:p>
                  </a:txBody>
                  <a:tcPr marL="0" marR="0" marT="0" marB="0">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AF6FC"/>
                    </a:solidFill>
                  </a:tcPr>
                </a:tc>
                <a:extLst>
                  <a:ext uri="{0D108BD9-81ED-4DB2-BD59-A6C34878D82A}">
                    <a16:rowId xmlns:a16="http://schemas.microsoft.com/office/drawing/2014/main" val="10006"/>
                  </a:ext>
                </a:extLst>
              </a:tr>
              <a:tr h="549145">
                <a:tc>
                  <a:txBody>
                    <a:bodyPr/>
                    <a:lstStyle/>
                    <a:p>
                      <a:pPr marL="0" marR="0" lvl="0" indent="0" algn="l" rtl="0">
                        <a:lnSpc>
                          <a:spcPct val="100000"/>
                        </a:lnSpc>
                        <a:spcBef>
                          <a:spcPts val="0"/>
                        </a:spcBef>
                        <a:spcAft>
                          <a:spcPts val="0"/>
                        </a:spcAft>
                        <a:buClr>
                          <a:srgbClr val="000000"/>
                        </a:buClr>
                        <a:buSzPct val="25000"/>
                        <a:buFont typeface="Trebuchet MS"/>
                        <a:buNone/>
                      </a:pPr>
                      <a:r>
                        <a:rPr lang="en-US" sz="2400" b="0" i="0" u="none" strike="noStrike" cap="none" dirty="0">
                          <a:solidFill>
                            <a:srgbClr val="000000"/>
                          </a:solidFill>
                          <a:latin typeface="+mn-lt"/>
                          <a:ea typeface="Trebuchet MS"/>
                          <a:cs typeface="Trebuchet MS"/>
                          <a:sym typeface="Trebuchet MS"/>
                        </a:rPr>
                        <a:t>Wicomico High</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2ECF9"/>
                    </a:solidFill>
                  </a:tcPr>
                </a:tc>
                <a:tc>
                  <a:txBody>
                    <a:bodyPr/>
                    <a:lstStyle/>
                    <a:p>
                      <a:r>
                        <a:rPr lang="en-US" sz="2000" dirty="0"/>
                        <a:t>Amanda Raniolo</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2ECF9"/>
                    </a:solidFill>
                  </a:tcPr>
                </a:tc>
                <a:extLst>
                  <a:ext uri="{0D108BD9-81ED-4DB2-BD59-A6C34878D82A}">
                    <a16:rowId xmlns:a16="http://schemas.microsoft.com/office/drawing/2014/main" val="10007"/>
                  </a:ext>
                </a:extLst>
              </a:tr>
              <a:tr h="549145">
                <a:tc>
                  <a:txBody>
                    <a:bodyPr/>
                    <a:lstStyle/>
                    <a:p>
                      <a:pPr marL="0" marR="0" lvl="0" indent="0" algn="l" rtl="0">
                        <a:lnSpc>
                          <a:spcPct val="100000"/>
                        </a:lnSpc>
                        <a:spcBef>
                          <a:spcPts val="0"/>
                        </a:spcBef>
                        <a:spcAft>
                          <a:spcPts val="0"/>
                        </a:spcAft>
                        <a:buClr>
                          <a:srgbClr val="000000"/>
                        </a:buClr>
                        <a:buSzPct val="25000"/>
                        <a:buFont typeface="Trebuchet MS"/>
                        <a:buNone/>
                      </a:pPr>
                      <a:r>
                        <a:rPr lang="en-US" sz="2400" b="0" i="0" u="none" strike="noStrike" cap="none" dirty="0">
                          <a:solidFill>
                            <a:srgbClr val="000000"/>
                          </a:solidFill>
                          <a:latin typeface="+mn-lt"/>
                          <a:ea typeface="Trebuchet MS"/>
                          <a:cs typeface="Trebuchet MS"/>
                          <a:sym typeface="Trebuchet MS"/>
                        </a:rPr>
                        <a:t>Wicomico Middle</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AF6FC"/>
                    </a:solidFill>
                  </a:tcPr>
                </a:tc>
                <a:tc>
                  <a:txBody>
                    <a:bodyPr/>
                    <a:lstStyle/>
                    <a:p>
                      <a:r>
                        <a:rPr lang="en-US" sz="2000" dirty="0"/>
                        <a:t>Alison Wysocki</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AF6FC"/>
                    </a:solidFill>
                  </a:tcPr>
                </a:tc>
                <a:extLst>
                  <a:ext uri="{0D108BD9-81ED-4DB2-BD59-A6C34878D82A}">
                    <a16:rowId xmlns:a16="http://schemas.microsoft.com/office/drawing/2014/main" val="10008"/>
                  </a:ext>
                </a:extLst>
              </a:tr>
              <a:tr h="549145">
                <a:tc gridSpan="2">
                  <a:txBody>
                    <a:bodyPr/>
                    <a:lstStyle/>
                    <a:p>
                      <a:pPr marL="0" marR="0" lvl="0" indent="0" algn="l" rtl="0">
                        <a:lnSpc>
                          <a:spcPct val="100000"/>
                        </a:lnSpc>
                        <a:spcBef>
                          <a:spcPts val="0"/>
                        </a:spcBef>
                        <a:spcAft>
                          <a:spcPts val="0"/>
                        </a:spcAft>
                        <a:buClr>
                          <a:srgbClr val="000000"/>
                        </a:buClr>
                        <a:buSzPct val="25000"/>
                        <a:buFont typeface="Trebuchet MS"/>
                        <a:buNone/>
                      </a:pPr>
                      <a:endParaRPr lang="en-US" sz="2400" b="0" i="0" u="none" strike="noStrike" cap="none" dirty="0">
                        <a:solidFill>
                          <a:srgbClr val="000000"/>
                        </a:solidFill>
                        <a:latin typeface="+mn-lt"/>
                        <a:ea typeface="Trebuchet MS"/>
                        <a:cs typeface="Trebuchet MS"/>
                        <a:sym typeface="Trebuchet MS"/>
                      </a:endParaRPr>
                    </a:p>
                  </a:txBody>
                  <a:tcPr marL="0" marR="0" marT="0" marB="0">
                    <a:lnL w="12700" cap="flat" cmpd="sng">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D2ECF9"/>
                    </a:solidFill>
                  </a:tcPr>
                </a:tc>
                <a:tc hMerge="1">
                  <a:txBody>
                    <a:bodyPr/>
                    <a:lstStyle/>
                    <a:p>
                      <a:endParaRPr lang="en-US" sz="2000" dirty="0"/>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2ECF9"/>
                    </a:solidFill>
                  </a:tcPr>
                </a:tc>
                <a:extLst>
                  <a:ext uri="{0D108BD9-81ED-4DB2-BD59-A6C34878D82A}">
                    <a16:rowId xmlns:a16="http://schemas.microsoft.com/office/drawing/2014/main" val="10009"/>
                  </a:ext>
                </a:extLst>
              </a:tr>
            </a:tbl>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02791304"/>
              </p:ext>
            </p:extLst>
          </p:nvPr>
        </p:nvGraphicFramePr>
        <p:xfrm>
          <a:off x="457201" y="521732"/>
          <a:ext cx="8229600" cy="6031469"/>
        </p:xfrm>
        <a:graphic>
          <a:graphicData uri="http://schemas.openxmlformats.org/drawingml/2006/table">
            <a:tbl>
              <a:tblPr firstRow="1" firstCol="1" bandRow="1"/>
              <a:tblGrid>
                <a:gridCol w="1114302">
                  <a:extLst>
                    <a:ext uri="{9D8B030D-6E8A-4147-A177-3AD203B41FA5}">
                      <a16:colId xmlns:a16="http://schemas.microsoft.com/office/drawing/2014/main" val="20000"/>
                    </a:ext>
                  </a:extLst>
                </a:gridCol>
                <a:gridCol w="1814923">
                  <a:extLst>
                    <a:ext uri="{9D8B030D-6E8A-4147-A177-3AD203B41FA5}">
                      <a16:colId xmlns:a16="http://schemas.microsoft.com/office/drawing/2014/main" val="20001"/>
                    </a:ext>
                  </a:extLst>
                </a:gridCol>
                <a:gridCol w="1811402">
                  <a:extLst>
                    <a:ext uri="{9D8B030D-6E8A-4147-A177-3AD203B41FA5}">
                      <a16:colId xmlns:a16="http://schemas.microsoft.com/office/drawing/2014/main" val="20002"/>
                    </a:ext>
                  </a:extLst>
                </a:gridCol>
                <a:gridCol w="1811402">
                  <a:extLst>
                    <a:ext uri="{9D8B030D-6E8A-4147-A177-3AD203B41FA5}">
                      <a16:colId xmlns:a16="http://schemas.microsoft.com/office/drawing/2014/main" val="20003"/>
                    </a:ext>
                  </a:extLst>
                </a:gridCol>
                <a:gridCol w="100296">
                  <a:extLst>
                    <a:ext uri="{9D8B030D-6E8A-4147-A177-3AD203B41FA5}">
                      <a16:colId xmlns:a16="http://schemas.microsoft.com/office/drawing/2014/main" val="20004"/>
                    </a:ext>
                  </a:extLst>
                </a:gridCol>
                <a:gridCol w="1577275">
                  <a:extLst>
                    <a:ext uri="{9D8B030D-6E8A-4147-A177-3AD203B41FA5}">
                      <a16:colId xmlns:a16="http://schemas.microsoft.com/office/drawing/2014/main" val="20005"/>
                    </a:ext>
                  </a:extLst>
                </a:gridCol>
              </a:tblGrid>
              <a:tr h="184951">
                <a:tc gridSpan="6">
                  <a:txBody>
                    <a:bodyPr/>
                    <a:lstStyle/>
                    <a:p>
                      <a:pPr marL="0" marR="0">
                        <a:spcBef>
                          <a:spcPts val="0"/>
                        </a:spcBef>
                        <a:spcAft>
                          <a:spcPts val="0"/>
                        </a:spcAft>
                      </a:pPr>
                      <a:r>
                        <a:rPr lang="en-US" sz="900" b="1" dirty="0">
                          <a:effectLst/>
                          <a:latin typeface="Calibri"/>
                          <a:ea typeface="Times New Roman"/>
                          <a:cs typeface="Calibri"/>
                        </a:rPr>
                        <a:t>Domain 2: The Classroom Environment</a:t>
                      </a:r>
                      <a:endParaRPr lang="en-US" sz="700" dirty="0">
                        <a:effectLst/>
                        <a:latin typeface="Times New Roman"/>
                        <a:ea typeface="Times New Roman"/>
                      </a:endParaRPr>
                    </a:p>
                  </a:txBody>
                  <a:tcPr marL="42222" marR="42222"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2448">
                <a:tc>
                  <a:txBody>
                    <a:bodyPr/>
                    <a:lstStyle/>
                    <a:p>
                      <a:pPr marL="0" marR="0" algn="ctr">
                        <a:spcBef>
                          <a:spcPts val="0"/>
                        </a:spcBef>
                        <a:spcAft>
                          <a:spcPts val="0"/>
                        </a:spcAft>
                      </a:pPr>
                      <a:r>
                        <a:rPr lang="en-US" sz="600" b="1">
                          <a:solidFill>
                            <a:srgbClr val="FFFFFF"/>
                          </a:solidFill>
                          <a:effectLst/>
                          <a:latin typeface="Calibri"/>
                          <a:ea typeface="Times New Roman"/>
                          <a:cs typeface="Calibri"/>
                        </a:rPr>
                        <a:t> </a:t>
                      </a:r>
                      <a:endParaRPr lang="en-US" sz="700">
                        <a:effectLst/>
                        <a:latin typeface="Times New Roman"/>
                        <a:ea typeface="Times New Roman"/>
                      </a:endParaRPr>
                    </a:p>
                  </a:txBody>
                  <a:tcPr marL="42222" marR="4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4">
                  <a:txBody>
                    <a:bodyPr/>
                    <a:lstStyle/>
                    <a:p>
                      <a:pPr marL="0" marR="0" algn="ctr">
                        <a:spcBef>
                          <a:spcPts val="0"/>
                        </a:spcBef>
                        <a:spcAft>
                          <a:spcPts val="0"/>
                        </a:spcAft>
                      </a:pPr>
                      <a:r>
                        <a:rPr lang="en-US" sz="600" b="1">
                          <a:solidFill>
                            <a:srgbClr val="FFFFFF"/>
                          </a:solidFill>
                          <a:effectLst/>
                          <a:latin typeface="Calibri"/>
                          <a:ea typeface="Times New Roman"/>
                          <a:cs typeface="Calibri"/>
                        </a:rPr>
                        <a:t>LEVEL OF PERFORMANCE</a:t>
                      </a:r>
                      <a:endParaRPr lang="en-US" sz="700">
                        <a:effectLst/>
                        <a:latin typeface="Times New Roman"/>
                        <a:ea typeface="Times New Roman"/>
                      </a:endParaRPr>
                    </a:p>
                  </a:txBody>
                  <a:tcPr marL="42222" marR="4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600" b="1">
                          <a:solidFill>
                            <a:srgbClr val="FFFFFF"/>
                          </a:solidFill>
                          <a:effectLst/>
                          <a:latin typeface="Calibri"/>
                          <a:ea typeface="Times New Roman"/>
                          <a:cs typeface="Calibri"/>
                        </a:rPr>
                        <a:t> </a:t>
                      </a:r>
                      <a:endParaRPr lang="en-US" sz="700">
                        <a:effectLst/>
                        <a:latin typeface="Times New Roman"/>
                        <a:ea typeface="Times New Roman"/>
                      </a:endParaRPr>
                    </a:p>
                  </a:txBody>
                  <a:tcPr marL="42222" marR="4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172448">
                <a:tc>
                  <a:txBody>
                    <a:bodyPr/>
                    <a:lstStyle/>
                    <a:p>
                      <a:pPr marL="0" marR="0" algn="ctr">
                        <a:spcBef>
                          <a:spcPts val="0"/>
                        </a:spcBef>
                        <a:spcAft>
                          <a:spcPts val="0"/>
                        </a:spcAft>
                      </a:pPr>
                      <a:r>
                        <a:rPr lang="en-US" sz="600" b="1">
                          <a:effectLst/>
                          <a:latin typeface="Calibri"/>
                          <a:ea typeface="Times New Roman"/>
                          <a:cs typeface="Calibri"/>
                        </a:rPr>
                        <a:t>Component</a:t>
                      </a:r>
                      <a:endParaRPr lang="en-US" sz="700">
                        <a:effectLst/>
                        <a:latin typeface="Times New Roman"/>
                        <a:ea typeface="Times New Roman"/>
                      </a:endParaRPr>
                    </a:p>
                  </a:txBody>
                  <a:tcPr marL="42222" marR="4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600" b="1" cap="all">
                          <a:effectLst/>
                          <a:latin typeface="Calibri"/>
                          <a:ea typeface="Times New Roman"/>
                          <a:cs typeface="Calibri"/>
                        </a:rPr>
                        <a:t>Ineffective</a:t>
                      </a:r>
                      <a:endParaRPr lang="en-US" sz="700">
                        <a:effectLst/>
                        <a:latin typeface="Times New Roman"/>
                        <a:ea typeface="Times New Roman"/>
                      </a:endParaRPr>
                    </a:p>
                  </a:txBody>
                  <a:tcPr marL="42222" marR="42222" marT="0" marB="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600" b="1" cap="all">
                          <a:effectLst/>
                          <a:latin typeface="Calibri"/>
                          <a:ea typeface="Times New Roman"/>
                          <a:cs typeface="Calibri"/>
                        </a:rPr>
                        <a:t>Developing</a:t>
                      </a:r>
                      <a:endParaRPr lang="en-US" sz="700">
                        <a:effectLst/>
                        <a:latin typeface="Times New Roman"/>
                        <a:ea typeface="Times New Roman"/>
                      </a:endParaRPr>
                    </a:p>
                  </a:txBody>
                  <a:tcPr marL="42222" marR="42222" marT="0" marB="0" anchor="ctr">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600" b="1" cap="all">
                          <a:effectLst/>
                          <a:latin typeface="Calibri"/>
                          <a:ea typeface="Times New Roman"/>
                          <a:cs typeface="Calibri"/>
                        </a:rPr>
                        <a:t>Effective</a:t>
                      </a:r>
                      <a:endParaRPr lang="en-US" sz="700">
                        <a:effectLst/>
                        <a:latin typeface="Times New Roman"/>
                        <a:ea typeface="Times New Roman"/>
                      </a:endParaRPr>
                    </a:p>
                  </a:txBody>
                  <a:tcPr marL="42222" marR="4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600" b="1" cap="all">
                          <a:effectLst/>
                          <a:latin typeface="Calibri"/>
                          <a:ea typeface="Times New Roman"/>
                          <a:cs typeface="Calibri"/>
                        </a:rPr>
                        <a:t>Highly Effective</a:t>
                      </a:r>
                      <a:endParaRPr lang="en-US" sz="700">
                        <a:effectLst/>
                        <a:latin typeface="Times New Roman"/>
                        <a:ea typeface="Times New Roman"/>
                      </a:endParaRPr>
                    </a:p>
                  </a:txBody>
                  <a:tcPr marL="42222" marR="4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1788028">
                <a:tc>
                  <a:txBody>
                    <a:bodyPr/>
                    <a:lstStyle/>
                    <a:p>
                      <a:pPr marL="0" marR="0">
                        <a:spcBef>
                          <a:spcPts val="0"/>
                        </a:spcBef>
                        <a:spcAft>
                          <a:spcPts val="0"/>
                        </a:spcAft>
                      </a:pPr>
                      <a:r>
                        <a:rPr lang="en-US" sz="1000" b="1" dirty="0">
                          <a:effectLst/>
                          <a:latin typeface="Calibri"/>
                          <a:ea typeface="Times New Roman"/>
                          <a:cs typeface="Calibri"/>
                        </a:rPr>
                        <a:t>2a:</a:t>
                      </a:r>
                      <a:endParaRPr lang="en-US" sz="700" dirty="0">
                        <a:effectLst/>
                        <a:latin typeface="Times New Roman"/>
                        <a:ea typeface="Times New Roman"/>
                      </a:endParaRPr>
                    </a:p>
                    <a:p>
                      <a:pPr marL="0" marR="0">
                        <a:spcBef>
                          <a:spcPts val="0"/>
                        </a:spcBef>
                        <a:spcAft>
                          <a:spcPts val="0"/>
                        </a:spcAft>
                      </a:pPr>
                      <a:r>
                        <a:rPr lang="en-US" sz="1000" b="1" dirty="0">
                          <a:effectLst/>
                          <a:latin typeface="Calibri"/>
                          <a:ea typeface="Times New Roman"/>
                          <a:cs typeface="Calibri"/>
                        </a:rPr>
                        <a:t>Creating an Environment of Respect and Rapport </a:t>
                      </a:r>
                      <a:endParaRPr lang="en-US" sz="700" dirty="0">
                        <a:effectLst/>
                        <a:latin typeface="Times New Roman"/>
                        <a:ea typeface="Times New Roman"/>
                      </a:endParaRPr>
                    </a:p>
                    <a:p>
                      <a:pPr marL="0" marR="0">
                        <a:spcBef>
                          <a:spcPts val="0"/>
                        </a:spcBef>
                        <a:spcAft>
                          <a:spcPts val="0"/>
                        </a:spcAft>
                      </a:pPr>
                      <a:r>
                        <a:rPr lang="en-US" sz="1000" b="1" dirty="0">
                          <a:effectLst/>
                          <a:latin typeface="Calibri"/>
                          <a:ea typeface="Times New Roman"/>
                          <a:cs typeface="Calibri"/>
                        </a:rPr>
                        <a:t> </a:t>
                      </a:r>
                      <a:endParaRPr lang="en-US" sz="700" dirty="0">
                        <a:effectLst/>
                        <a:latin typeface="Times New Roman"/>
                        <a:ea typeface="Times New Roman"/>
                      </a:endParaRPr>
                    </a:p>
                  </a:txBody>
                  <a:tcPr marL="42222" marR="4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Times New Roman"/>
                          <a:cs typeface="Calibri"/>
                        </a:rPr>
                        <a:t>Classroom interactions among the teacher and individual students are not respectful and do not reflect caring and sensitivity to students’ cultures and levels of development.</a:t>
                      </a:r>
                      <a:endParaRPr lang="en-US" sz="700">
                        <a:effectLst/>
                        <a:latin typeface="Times New Roman"/>
                        <a:ea typeface="Times New Roman"/>
                      </a:endParaRPr>
                    </a:p>
                  </a:txBody>
                  <a:tcPr marL="42222" marR="42222" marT="0" marB="0">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Calibri"/>
                          <a:ea typeface="Times New Roman"/>
                          <a:cs typeface="Calibri"/>
                        </a:rPr>
                        <a:t>Classroom interactions among the teacher and individual students are generally respectful and free from conflict but may be characterized by occasional displays of insensitivity or lack of responsiveness to cultural or developmental differences among students.</a:t>
                      </a:r>
                      <a:endParaRPr lang="en-US" sz="700" dirty="0">
                        <a:effectLst/>
                        <a:latin typeface="Times New Roman"/>
                        <a:ea typeface="Times New Roman"/>
                      </a:endParaRPr>
                    </a:p>
                  </a:txBody>
                  <a:tcPr marL="42222" marR="42222" marT="0" marB="0">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Calibri"/>
                          <a:ea typeface="Times New Roman"/>
                          <a:cs typeface="Calibri"/>
                        </a:rPr>
                        <a:t>Classroom interactions among the teacher and individual students are respectful and reflect caring and sensitivity to students’ cultures and levels of development.   The teacher addresses and intervenes when conflicts or misunderstandings occur.  </a:t>
                      </a:r>
                      <a:endParaRPr lang="en-US" sz="700" dirty="0">
                        <a:effectLst/>
                        <a:latin typeface="Times New Roman"/>
                        <a:ea typeface="Times New Roman"/>
                      </a:endParaRPr>
                    </a:p>
                  </a:txBody>
                  <a:tcPr marL="42222" marR="4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700" dirty="0">
                          <a:effectLst/>
                          <a:latin typeface="Calibri"/>
                          <a:ea typeface="Times New Roman"/>
                          <a:cs typeface="Calibri"/>
                        </a:rPr>
                        <a:t>Classroom interactions among the teacher and individual students are respectful and reflect caring and sensitivity to students’ cultures and levels of development.   The teacher addresses and intervenes when conflicts or misunderstandings occur.  The teacher takes proactive measures to achieve civility among members of the class.</a:t>
                      </a:r>
                      <a:endParaRPr lang="en-US" sz="700" dirty="0">
                        <a:effectLst/>
                        <a:latin typeface="Times New Roman"/>
                        <a:ea typeface="Times New Roman"/>
                      </a:endParaRPr>
                    </a:p>
                  </a:txBody>
                  <a:tcPr marL="42222" marR="4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r h="1100324">
                <a:tc>
                  <a:txBody>
                    <a:bodyPr/>
                    <a:lstStyle/>
                    <a:p>
                      <a:pPr marL="0" marR="0">
                        <a:spcBef>
                          <a:spcPts val="0"/>
                        </a:spcBef>
                        <a:spcAft>
                          <a:spcPts val="0"/>
                        </a:spcAft>
                      </a:pPr>
                      <a:r>
                        <a:rPr lang="en-US" sz="1000" b="1">
                          <a:effectLst/>
                          <a:latin typeface="Calibri"/>
                          <a:ea typeface="Times New Roman"/>
                          <a:cs typeface="Calibri"/>
                        </a:rPr>
                        <a:t>2b:</a:t>
                      </a:r>
                      <a:endParaRPr lang="en-US" sz="700">
                        <a:effectLst/>
                        <a:latin typeface="Times New Roman"/>
                        <a:ea typeface="Times New Roman"/>
                      </a:endParaRPr>
                    </a:p>
                    <a:p>
                      <a:pPr marL="0" marR="0">
                        <a:spcBef>
                          <a:spcPts val="0"/>
                        </a:spcBef>
                        <a:spcAft>
                          <a:spcPts val="0"/>
                        </a:spcAft>
                      </a:pPr>
                      <a:r>
                        <a:rPr lang="en-US" sz="1000" b="1">
                          <a:effectLst/>
                          <a:latin typeface="Calibri"/>
                          <a:ea typeface="Times New Roman"/>
                          <a:cs typeface="Calibri"/>
                        </a:rPr>
                        <a:t>Establishing a Culture for Learning</a:t>
                      </a:r>
                      <a:endParaRPr lang="en-US" sz="700">
                        <a:effectLst/>
                        <a:latin typeface="Times New Roman"/>
                        <a:ea typeface="Times New Roman"/>
                      </a:endParaRPr>
                    </a:p>
                    <a:p>
                      <a:pPr marL="0" marR="0">
                        <a:spcBef>
                          <a:spcPts val="0"/>
                        </a:spcBef>
                        <a:spcAft>
                          <a:spcPts val="0"/>
                        </a:spcAft>
                      </a:pPr>
                      <a:r>
                        <a:rPr lang="en-US" sz="1000" b="1">
                          <a:effectLst/>
                          <a:latin typeface="Calibri"/>
                          <a:ea typeface="Times New Roman"/>
                          <a:cs typeface="Calibri"/>
                        </a:rPr>
                        <a:t> </a:t>
                      </a:r>
                      <a:endParaRPr lang="en-US" sz="700">
                        <a:effectLst/>
                        <a:latin typeface="Times New Roman"/>
                        <a:ea typeface="Times New Roman"/>
                      </a:endParaRPr>
                    </a:p>
                  </a:txBody>
                  <a:tcPr marL="42222" marR="4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Times New Roman"/>
                          <a:cs typeface="Calibri"/>
                        </a:rPr>
                        <a:t>The teacher does not convey enthusiasm for the content and is not working toward establishing high expectations for learning.  </a:t>
                      </a:r>
                      <a:endParaRPr lang="en-US" sz="700">
                        <a:effectLst/>
                        <a:latin typeface="Times New Roman"/>
                        <a:ea typeface="Times New Roman"/>
                      </a:endParaRPr>
                    </a:p>
                  </a:txBody>
                  <a:tcPr marL="42222" marR="42222" marT="0" marB="0">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Times New Roman"/>
                          <a:cs typeface="Calibri"/>
                        </a:rPr>
                        <a:t>The teacher conveys enthusiasm for the content and is working toward establishing high expectations for learning.  </a:t>
                      </a:r>
                      <a:endParaRPr lang="en-US" sz="700">
                        <a:effectLst/>
                        <a:latin typeface="Times New Roman"/>
                        <a:ea typeface="Times New Roman"/>
                      </a:endParaRPr>
                    </a:p>
                  </a:txBody>
                  <a:tcPr marL="42222" marR="42222" marT="0" marB="0">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Calibri"/>
                          <a:ea typeface="Times New Roman"/>
                          <a:cs typeface="Calibri"/>
                        </a:rPr>
                        <a:t>The teacher conveys enthusiasm for the content and encourages students’ active participation in their learning.  The teacher establishes and maintains high expectations for learning.  </a:t>
                      </a:r>
                      <a:endParaRPr lang="en-US" sz="700" dirty="0">
                        <a:effectLst/>
                        <a:latin typeface="Times New Roman"/>
                        <a:ea typeface="Times New Roman"/>
                      </a:endParaRPr>
                    </a:p>
                  </a:txBody>
                  <a:tcPr marL="42222" marR="4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700">
                          <a:effectLst/>
                          <a:latin typeface="Calibri"/>
                          <a:ea typeface="Times New Roman"/>
                          <a:cs typeface="Calibri"/>
                        </a:rPr>
                        <a:t>The teacher conveys enthusiasm for the content and encourages students’</a:t>
                      </a:r>
                      <a:endParaRPr lang="en-US" sz="700">
                        <a:effectLst/>
                        <a:latin typeface="Times New Roman"/>
                        <a:ea typeface="Times New Roman"/>
                      </a:endParaRPr>
                    </a:p>
                    <a:p>
                      <a:pPr marL="0" marR="0">
                        <a:spcBef>
                          <a:spcPts val="0"/>
                        </a:spcBef>
                        <a:spcAft>
                          <a:spcPts val="0"/>
                        </a:spcAft>
                      </a:pPr>
                      <a:r>
                        <a:rPr lang="en-US" sz="700">
                          <a:effectLst/>
                          <a:latin typeface="Calibri"/>
                          <a:ea typeface="Times New Roman"/>
                          <a:cs typeface="Calibri"/>
                        </a:rPr>
                        <a:t>active participation in their learning.  The teacher and students work together to establish and maintain high expectations for learning.</a:t>
                      </a:r>
                      <a:endParaRPr lang="en-US" sz="700">
                        <a:effectLst/>
                        <a:latin typeface="Times New Roman"/>
                        <a:ea typeface="Times New Roman"/>
                      </a:endParaRPr>
                    </a:p>
                  </a:txBody>
                  <a:tcPr marL="42222" marR="4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r h="1100324">
                <a:tc>
                  <a:txBody>
                    <a:bodyPr/>
                    <a:lstStyle/>
                    <a:p>
                      <a:pPr marL="0" marR="0">
                        <a:spcBef>
                          <a:spcPts val="0"/>
                        </a:spcBef>
                        <a:spcAft>
                          <a:spcPts val="0"/>
                        </a:spcAft>
                      </a:pPr>
                      <a:r>
                        <a:rPr lang="en-US" sz="1000" b="1">
                          <a:effectLst/>
                          <a:latin typeface="Calibri"/>
                          <a:ea typeface="Times New Roman"/>
                          <a:cs typeface="Calibri"/>
                        </a:rPr>
                        <a:t>2c:</a:t>
                      </a:r>
                      <a:endParaRPr lang="en-US" sz="700">
                        <a:effectLst/>
                        <a:latin typeface="Times New Roman"/>
                        <a:ea typeface="Times New Roman"/>
                      </a:endParaRPr>
                    </a:p>
                    <a:p>
                      <a:pPr marL="0" marR="0">
                        <a:spcBef>
                          <a:spcPts val="0"/>
                        </a:spcBef>
                        <a:spcAft>
                          <a:spcPts val="0"/>
                        </a:spcAft>
                      </a:pPr>
                      <a:r>
                        <a:rPr lang="en-US" sz="1000" b="1">
                          <a:effectLst/>
                          <a:latin typeface="Calibri"/>
                          <a:ea typeface="Times New Roman"/>
                          <a:cs typeface="Calibri"/>
                        </a:rPr>
                        <a:t>Managing Classroom Procedures</a:t>
                      </a:r>
                      <a:endParaRPr lang="en-US" sz="700">
                        <a:effectLst/>
                        <a:latin typeface="Times New Roman"/>
                        <a:ea typeface="Times New Roman"/>
                      </a:endParaRPr>
                    </a:p>
                  </a:txBody>
                  <a:tcPr marL="42222" marR="4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Times New Roman"/>
                          <a:cs typeface="Calibri"/>
                        </a:rPr>
                        <a:t>The teacher does not manage classroom routines and procedures. </a:t>
                      </a:r>
                      <a:endParaRPr lang="en-US" sz="700">
                        <a:effectLst/>
                        <a:latin typeface="Times New Roman"/>
                        <a:ea typeface="Times New Roman"/>
                      </a:endParaRPr>
                    </a:p>
                  </a:txBody>
                  <a:tcPr marL="42222" marR="42222" marT="0" marB="0">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Calibri"/>
                          <a:ea typeface="Times New Roman"/>
                          <a:cs typeface="Calibri"/>
                        </a:rPr>
                        <a:t>The teacher establishes inefficient classroom routines and procedures resulting in a loss of instructional time.</a:t>
                      </a:r>
                      <a:endParaRPr lang="en-US" sz="700" dirty="0">
                        <a:effectLst/>
                        <a:latin typeface="Times New Roman"/>
                        <a:ea typeface="Times New Roman"/>
                      </a:endParaRPr>
                    </a:p>
                  </a:txBody>
                  <a:tcPr marL="42222" marR="42222" marT="0" marB="0">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Times New Roman"/>
                          <a:cs typeface="Calibri"/>
                        </a:rPr>
                        <a:t>The teacher establishes and maintains classroom routines and procedures to minimize the loss of instructional time.</a:t>
                      </a:r>
                      <a:endParaRPr lang="en-US" sz="700">
                        <a:effectLst/>
                        <a:latin typeface="Times New Roman"/>
                        <a:ea typeface="Times New Roman"/>
                      </a:endParaRPr>
                    </a:p>
                  </a:txBody>
                  <a:tcPr marL="42222" marR="4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700" dirty="0">
                          <a:effectLst/>
                          <a:latin typeface="Calibri"/>
                          <a:ea typeface="Times New Roman"/>
                          <a:cs typeface="Calibri"/>
                        </a:rPr>
                        <a:t>The teacher maximizes instructional time by establishing and maintaining classroom routines and procedures for seamless transitions, handling of supplies and performance of non-instructional duties.</a:t>
                      </a:r>
                      <a:endParaRPr lang="en-US" sz="700" dirty="0">
                        <a:effectLst/>
                        <a:latin typeface="Times New Roman"/>
                        <a:ea typeface="Times New Roman"/>
                      </a:endParaRPr>
                    </a:p>
                  </a:txBody>
                  <a:tcPr marL="42222" marR="4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r h="1512946">
                <a:tc>
                  <a:txBody>
                    <a:bodyPr/>
                    <a:lstStyle/>
                    <a:p>
                      <a:pPr marL="0" marR="0">
                        <a:spcBef>
                          <a:spcPts val="0"/>
                        </a:spcBef>
                        <a:spcAft>
                          <a:spcPts val="0"/>
                        </a:spcAft>
                      </a:pPr>
                      <a:r>
                        <a:rPr lang="en-US" sz="1000" b="1">
                          <a:effectLst/>
                          <a:latin typeface="Calibri"/>
                          <a:ea typeface="Times New Roman"/>
                          <a:cs typeface="Calibri"/>
                        </a:rPr>
                        <a:t>2d:</a:t>
                      </a:r>
                      <a:endParaRPr lang="en-US" sz="700">
                        <a:effectLst/>
                        <a:latin typeface="Times New Roman"/>
                        <a:ea typeface="Times New Roman"/>
                      </a:endParaRPr>
                    </a:p>
                    <a:p>
                      <a:pPr marL="0" marR="0">
                        <a:spcBef>
                          <a:spcPts val="0"/>
                        </a:spcBef>
                        <a:spcAft>
                          <a:spcPts val="0"/>
                        </a:spcAft>
                      </a:pPr>
                      <a:r>
                        <a:rPr lang="en-US" sz="1000" b="1">
                          <a:effectLst/>
                          <a:latin typeface="Calibri"/>
                          <a:ea typeface="Times New Roman"/>
                          <a:cs typeface="Calibri"/>
                        </a:rPr>
                        <a:t>Managing Student Behavior</a:t>
                      </a:r>
                      <a:endParaRPr lang="en-US" sz="700">
                        <a:effectLst/>
                        <a:latin typeface="Times New Roman"/>
                        <a:ea typeface="Times New Roman"/>
                      </a:endParaRPr>
                    </a:p>
                  </a:txBody>
                  <a:tcPr marL="42222" marR="4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Calibri"/>
                          <a:ea typeface="Times New Roman"/>
                          <a:cs typeface="Calibri"/>
                        </a:rPr>
                        <a:t>The teacher does not establish student behavioral expectations.  The teacher’s response to student behavior is inappropriate.</a:t>
                      </a:r>
                      <a:endParaRPr lang="en-US" sz="700" dirty="0">
                        <a:effectLst/>
                        <a:latin typeface="Times New Roman"/>
                        <a:ea typeface="Times New Roman"/>
                      </a:endParaRPr>
                    </a:p>
                  </a:txBody>
                  <a:tcPr marL="42222" marR="42222" marT="0" marB="0">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Calibri"/>
                          <a:ea typeface="Times New Roman"/>
                          <a:cs typeface="Calibri"/>
                        </a:rPr>
                        <a:t>The teacher has made an effort to establish student behavioral expectations.  The teacher tries, with inconsistent results, to monitor and respond to student behavior.</a:t>
                      </a:r>
                      <a:endParaRPr lang="en-US" sz="700" dirty="0">
                        <a:effectLst/>
                        <a:latin typeface="Times New Roman"/>
                        <a:ea typeface="Times New Roman"/>
                      </a:endParaRPr>
                    </a:p>
                  </a:txBody>
                  <a:tcPr marL="42222" marR="42222" marT="0" marB="0">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Calibri"/>
                          <a:ea typeface="Times New Roman"/>
                          <a:cs typeface="Calibri"/>
                        </a:rPr>
                        <a:t>The teacher establishes clear student behavioral expectations aligned with county policy.  The teacher’s management of student behavior is sensitive to individual student needs and respectful of the students’ dignity.  The teacher’s response to student behavior is appropriate.</a:t>
                      </a:r>
                      <a:endParaRPr lang="en-US" sz="700" dirty="0">
                        <a:effectLst/>
                        <a:latin typeface="Times New Roman"/>
                        <a:ea typeface="Times New Roman"/>
                      </a:endParaRPr>
                    </a:p>
                    <a:p>
                      <a:pPr marL="0" marR="0">
                        <a:spcBef>
                          <a:spcPts val="0"/>
                        </a:spcBef>
                        <a:spcAft>
                          <a:spcPts val="0"/>
                        </a:spcAft>
                      </a:pPr>
                      <a:r>
                        <a:rPr lang="en-US" sz="300" dirty="0">
                          <a:effectLst/>
                          <a:latin typeface="Calibri"/>
                          <a:ea typeface="Times New Roman"/>
                          <a:cs typeface="Calibri"/>
                        </a:rPr>
                        <a:t> </a:t>
                      </a:r>
                      <a:endParaRPr lang="en-US" sz="700" dirty="0">
                        <a:effectLst/>
                        <a:latin typeface="Times New Roman"/>
                        <a:ea typeface="Times New Roman"/>
                      </a:endParaRPr>
                    </a:p>
                  </a:txBody>
                  <a:tcPr marL="42222" marR="4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700" dirty="0">
                          <a:effectLst/>
                          <a:latin typeface="Calibri"/>
                          <a:ea typeface="Times New Roman"/>
                          <a:cs typeface="Calibri"/>
                        </a:rPr>
                        <a:t>The teacher establishes clear student behavioral expectations aligned with county policy.  The teacher’s management of student behavior is proactive, sensitive to individual student needs and respectful of the students’ dignity.  The teacher’s response to student behavior is appropriate.</a:t>
                      </a:r>
                      <a:endParaRPr lang="en-US" sz="700" dirty="0">
                        <a:effectLst/>
                        <a:latin typeface="Times New Roman"/>
                        <a:ea typeface="Times New Roman"/>
                      </a:endParaRPr>
                    </a:p>
                  </a:txBody>
                  <a:tcPr marL="42222" marR="4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4" name="TextBox 3"/>
          <p:cNvSpPr txBox="1"/>
          <p:nvPr/>
        </p:nvSpPr>
        <p:spPr>
          <a:xfrm>
            <a:off x="304800" y="152400"/>
            <a:ext cx="8305800" cy="369332"/>
          </a:xfrm>
          <a:prstGeom prst="rect">
            <a:avLst/>
          </a:prstGeom>
          <a:noFill/>
        </p:spPr>
        <p:txBody>
          <a:bodyPr wrap="square" rtlCol="0">
            <a:spAutoFit/>
          </a:bodyPr>
          <a:lstStyle/>
          <a:p>
            <a:pPr algn="ctr"/>
            <a:r>
              <a:rPr lang="en-US" sz="1800" b="1" kern="1200" dirty="0">
                <a:solidFill>
                  <a:prstClr val="black"/>
                </a:solidFill>
                <a:latin typeface="Aharoni" panose="02010803020104030203" pitchFamily="2" charset="-79"/>
                <a:ea typeface="+mn-ea"/>
                <a:cs typeface="Aharoni" panose="02010803020104030203" pitchFamily="2" charset="-79"/>
              </a:rPr>
              <a:t>Wicomico County Teaching Observation and Evaluation Rubric </a:t>
            </a:r>
          </a:p>
        </p:txBody>
      </p:sp>
      <p:sp>
        <p:nvSpPr>
          <p:cNvPr id="3" name="Footer Placeholder 2"/>
          <p:cNvSpPr>
            <a:spLocks noGrp="1"/>
          </p:cNvSpPr>
          <p:nvPr>
            <p:ph type="ftr" sz="quarter" idx="11"/>
          </p:nvPr>
        </p:nvSpPr>
        <p:spPr/>
        <p:txBody>
          <a:bodyPr/>
          <a:lstStyle/>
          <a:p>
            <a:r>
              <a:rPr lang="en-US">
                <a:solidFill>
                  <a:prstClr val="black">
                    <a:tint val="75000"/>
                  </a:prstClr>
                </a:solidFill>
              </a:rPr>
              <a:t>2019 New Teacher Summer Academy</a:t>
            </a:r>
          </a:p>
        </p:txBody>
      </p:sp>
      <p:sp>
        <p:nvSpPr>
          <p:cNvPr id="5" name="Explosion 1 4"/>
          <p:cNvSpPr/>
          <p:nvPr/>
        </p:nvSpPr>
        <p:spPr>
          <a:xfrm rot="21120876">
            <a:off x="2062253" y="292660"/>
            <a:ext cx="4467828" cy="3646025"/>
          </a:xfrm>
          <a:prstGeom prst="irregularSeal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C000"/>
                </a:solidFill>
                <a:cs typeface="Aharoni" panose="02010803020104030203"/>
              </a:rPr>
              <a:t>Note!</a:t>
            </a:r>
          </a:p>
        </p:txBody>
      </p:sp>
      <p:sp>
        <p:nvSpPr>
          <p:cNvPr id="9" name="Right Arrow 8"/>
          <p:cNvSpPr/>
          <p:nvPr/>
        </p:nvSpPr>
        <p:spPr>
          <a:xfrm>
            <a:off x="1631888" y="4424699"/>
            <a:ext cx="2429237" cy="52086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631888" y="5629627"/>
            <a:ext cx="2429237" cy="52086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412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0" name="Freeform 6">
            <a:extLst>
              <a:ext uri="{FF2B5EF4-FFF2-40B4-BE49-F238E27FC236}">
                <a16:creationId xmlns:a16="http://schemas.microsoft.com/office/drawing/2014/main" id="{BA15FC70-5D44-4EDC-917B-7183FDE6E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52" name="Rectangle 51">
            <a:extLst>
              <a:ext uri="{FF2B5EF4-FFF2-40B4-BE49-F238E27FC236}">
                <a16:creationId xmlns:a16="http://schemas.microsoft.com/office/drawing/2014/main" id="{E0FDFFBE-5ED1-4C3A-BECC-06257E024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D2352F61-0C8B-4FCD-B42D-472327608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CE4D39-BAF8-4B9F-B6E4-4827B8FB2037}"/>
              </a:ext>
            </a:extLst>
          </p:cNvPr>
          <p:cNvSpPr>
            <a:spLocks noGrp="1"/>
          </p:cNvSpPr>
          <p:nvPr>
            <p:ph type="title"/>
          </p:nvPr>
        </p:nvSpPr>
        <p:spPr>
          <a:xfrm>
            <a:off x="483002" y="954923"/>
            <a:ext cx="4406770" cy="4656552"/>
          </a:xfrm>
        </p:spPr>
        <p:txBody>
          <a:bodyPr vert="horz" lIns="91440" tIns="45720" rIns="91440" bIns="45720" rtlCol="0" anchor="ctr">
            <a:normAutofit/>
          </a:bodyPr>
          <a:lstStyle/>
          <a:p>
            <a:pPr algn="ctr" defTabSz="914400"/>
            <a:r>
              <a:rPr lang="en-US" sz="6500" spc="800" dirty="0"/>
              <a:t>You </a:t>
            </a:r>
            <a:r>
              <a:rPr lang="en-US" sz="6500" spc="800" dirty="0">
                <a:solidFill>
                  <a:srgbClr val="3333FF"/>
                </a:solidFill>
              </a:rPr>
              <a:t>Can</a:t>
            </a:r>
            <a:r>
              <a:rPr lang="en-US" sz="6500" spc="800" dirty="0"/>
              <a:t> build the plane while flying it!</a:t>
            </a:r>
          </a:p>
        </p:txBody>
      </p:sp>
      <p:sp>
        <p:nvSpPr>
          <p:cNvPr id="56" name="Freeform 22">
            <a:extLst>
              <a:ext uri="{FF2B5EF4-FFF2-40B4-BE49-F238E27FC236}">
                <a16:creationId xmlns:a16="http://schemas.microsoft.com/office/drawing/2014/main" id="{F28B6E25-9A48-4CF7-BF86-3D7DD1C78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5182108" y="0"/>
            <a:ext cx="396188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1"/>
          </a:solidFill>
          <a:ln w="0">
            <a:noFill/>
            <a:prstDash val="solid"/>
            <a:round/>
            <a:headEnd/>
            <a:tailEnd/>
          </a:ln>
        </p:spPr>
      </p:sp>
      <p:pic>
        <p:nvPicPr>
          <p:cNvPr id="16" name="Picture 15">
            <a:extLst>
              <a:ext uri="{FF2B5EF4-FFF2-40B4-BE49-F238E27FC236}">
                <a16:creationId xmlns:a16="http://schemas.microsoft.com/office/drawing/2014/main" id="{9169E309-310F-4367-8DC2-7E9C75EF6C0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226" r="1" b="1"/>
          <a:stretch/>
        </p:blipFill>
        <p:spPr>
          <a:xfrm>
            <a:off x="5284773" y="2"/>
            <a:ext cx="3862314" cy="3402351"/>
          </a:xfrm>
          <a:custGeom>
            <a:avLst/>
            <a:gdLst>
              <a:gd name="connsiteX0" fmla="*/ 189795 w 5149751"/>
              <a:gd name="connsiteY0" fmla="*/ 0 h 3402351"/>
              <a:gd name="connsiteX1" fmla="*/ 5149751 w 5149751"/>
              <a:gd name="connsiteY1" fmla="*/ 0 h 3402351"/>
              <a:gd name="connsiteX2" fmla="*/ 5149751 w 5149751"/>
              <a:gd name="connsiteY2" fmla="*/ 3402351 h 3402351"/>
              <a:gd name="connsiteX3" fmla="*/ 1262 w 5149751"/>
              <a:gd name="connsiteY3" fmla="*/ 3402351 h 3402351"/>
              <a:gd name="connsiteX4" fmla="*/ 3359 w 5149751"/>
              <a:gd name="connsiteY4" fmla="*/ 3360737 h 3402351"/>
              <a:gd name="connsiteX5" fmla="*/ 11757 w 5149751"/>
              <a:gd name="connsiteY5" fmla="*/ 3300412 h 3402351"/>
              <a:gd name="connsiteX6" fmla="*/ 23514 w 5149751"/>
              <a:gd name="connsiteY6" fmla="*/ 3248025 h 3402351"/>
              <a:gd name="connsiteX7" fmla="*/ 38631 w 5149751"/>
              <a:gd name="connsiteY7" fmla="*/ 3201987 h 3402351"/>
              <a:gd name="connsiteX8" fmla="*/ 55427 w 5149751"/>
              <a:gd name="connsiteY8" fmla="*/ 3160712 h 3402351"/>
              <a:gd name="connsiteX9" fmla="*/ 75582 w 5149751"/>
              <a:gd name="connsiteY9" fmla="*/ 3121025 h 3402351"/>
              <a:gd name="connsiteX10" fmla="*/ 95737 w 5149751"/>
              <a:gd name="connsiteY10" fmla="*/ 3084512 h 3402351"/>
              <a:gd name="connsiteX11" fmla="*/ 115892 w 5149751"/>
              <a:gd name="connsiteY11" fmla="*/ 3046412 h 3402351"/>
              <a:gd name="connsiteX12" fmla="*/ 134368 w 5149751"/>
              <a:gd name="connsiteY12" fmla="*/ 3009900 h 3402351"/>
              <a:gd name="connsiteX13" fmla="*/ 152844 w 5149751"/>
              <a:gd name="connsiteY13" fmla="*/ 2967037 h 3402351"/>
              <a:gd name="connsiteX14" fmla="*/ 167959 w 5149751"/>
              <a:gd name="connsiteY14" fmla="*/ 2922587 h 3402351"/>
              <a:gd name="connsiteX15" fmla="*/ 178037 w 5149751"/>
              <a:gd name="connsiteY15" fmla="*/ 2868612 h 3402351"/>
              <a:gd name="connsiteX16" fmla="*/ 188115 w 5149751"/>
              <a:gd name="connsiteY16" fmla="*/ 2809875 h 3402351"/>
              <a:gd name="connsiteX17" fmla="*/ 189795 w 5149751"/>
              <a:gd name="connsiteY17" fmla="*/ 2741612 h 3402351"/>
              <a:gd name="connsiteX18" fmla="*/ 188115 w 5149751"/>
              <a:gd name="connsiteY18" fmla="*/ 2671762 h 3402351"/>
              <a:gd name="connsiteX19" fmla="*/ 178037 w 5149751"/>
              <a:gd name="connsiteY19" fmla="*/ 2613025 h 3402351"/>
              <a:gd name="connsiteX20" fmla="*/ 167959 w 5149751"/>
              <a:gd name="connsiteY20" fmla="*/ 2560637 h 3402351"/>
              <a:gd name="connsiteX21" fmla="*/ 152844 w 5149751"/>
              <a:gd name="connsiteY21" fmla="*/ 2513012 h 3402351"/>
              <a:gd name="connsiteX22" fmla="*/ 134368 w 5149751"/>
              <a:gd name="connsiteY22" fmla="*/ 2471737 h 3402351"/>
              <a:gd name="connsiteX23" fmla="*/ 115892 w 5149751"/>
              <a:gd name="connsiteY23" fmla="*/ 2433637 h 3402351"/>
              <a:gd name="connsiteX24" fmla="*/ 95737 w 5149751"/>
              <a:gd name="connsiteY24" fmla="*/ 2395537 h 3402351"/>
              <a:gd name="connsiteX25" fmla="*/ 75582 w 5149751"/>
              <a:gd name="connsiteY25" fmla="*/ 2359025 h 3402351"/>
              <a:gd name="connsiteX26" fmla="*/ 55427 w 5149751"/>
              <a:gd name="connsiteY26" fmla="*/ 2319337 h 3402351"/>
              <a:gd name="connsiteX27" fmla="*/ 38631 w 5149751"/>
              <a:gd name="connsiteY27" fmla="*/ 2278062 h 3402351"/>
              <a:gd name="connsiteX28" fmla="*/ 23514 w 5149751"/>
              <a:gd name="connsiteY28" fmla="*/ 2232025 h 3402351"/>
              <a:gd name="connsiteX29" fmla="*/ 11757 w 5149751"/>
              <a:gd name="connsiteY29" fmla="*/ 2179637 h 3402351"/>
              <a:gd name="connsiteX30" fmla="*/ 3359 w 5149751"/>
              <a:gd name="connsiteY30" fmla="*/ 2119312 h 3402351"/>
              <a:gd name="connsiteX31" fmla="*/ 0 w 5149751"/>
              <a:gd name="connsiteY31" fmla="*/ 2051050 h 3402351"/>
              <a:gd name="connsiteX32" fmla="*/ 3359 w 5149751"/>
              <a:gd name="connsiteY32" fmla="*/ 1982787 h 3402351"/>
              <a:gd name="connsiteX33" fmla="*/ 11757 w 5149751"/>
              <a:gd name="connsiteY33" fmla="*/ 1922462 h 3402351"/>
              <a:gd name="connsiteX34" fmla="*/ 23514 w 5149751"/>
              <a:gd name="connsiteY34" fmla="*/ 1870075 h 3402351"/>
              <a:gd name="connsiteX35" fmla="*/ 38631 w 5149751"/>
              <a:gd name="connsiteY35" fmla="*/ 1824037 h 3402351"/>
              <a:gd name="connsiteX36" fmla="*/ 55427 w 5149751"/>
              <a:gd name="connsiteY36" fmla="*/ 1782762 h 3402351"/>
              <a:gd name="connsiteX37" fmla="*/ 75582 w 5149751"/>
              <a:gd name="connsiteY37" fmla="*/ 1743075 h 3402351"/>
              <a:gd name="connsiteX38" fmla="*/ 95737 w 5149751"/>
              <a:gd name="connsiteY38" fmla="*/ 1708150 h 3402351"/>
              <a:gd name="connsiteX39" fmla="*/ 115892 w 5149751"/>
              <a:gd name="connsiteY39" fmla="*/ 1671637 h 3402351"/>
              <a:gd name="connsiteX40" fmla="*/ 134368 w 5149751"/>
              <a:gd name="connsiteY40" fmla="*/ 1631950 h 3402351"/>
              <a:gd name="connsiteX41" fmla="*/ 152844 w 5149751"/>
              <a:gd name="connsiteY41" fmla="*/ 1589087 h 3402351"/>
              <a:gd name="connsiteX42" fmla="*/ 167959 w 5149751"/>
              <a:gd name="connsiteY42" fmla="*/ 1544637 h 3402351"/>
              <a:gd name="connsiteX43" fmla="*/ 178037 w 5149751"/>
              <a:gd name="connsiteY43" fmla="*/ 1492250 h 3402351"/>
              <a:gd name="connsiteX44" fmla="*/ 188115 w 5149751"/>
              <a:gd name="connsiteY44" fmla="*/ 1431925 h 3402351"/>
              <a:gd name="connsiteX45" fmla="*/ 189795 w 5149751"/>
              <a:gd name="connsiteY45" fmla="*/ 1363662 h 3402351"/>
              <a:gd name="connsiteX46" fmla="*/ 188115 w 5149751"/>
              <a:gd name="connsiteY46" fmla="*/ 1295400 h 3402351"/>
              <a:gd name="connsiteX47" fmla="*/ 178037 w 5149751"/>
              <a:gd name="connsiteY47" fmla="*/ 1235075 h 3402351"/>
              <a:gd name="connsiteX48" fmla="*/ 167959 w 5149751"/>
              <a:gd name="connsiteY48" fmla="*/ 1182687 h 3402351"/>
              <a:gd name="connsiteX49" fmla="*/ 152844 w 5149751"/>
              <a:gd name="connsiteY49" fmla="*/ 1136650 h 3402351"/>
              <a:gd name="connsiteX50" fmla="*/ 134368 w 5149751"/>
              <a:gd name="connsiteY50" fmla="*/ 1095375 h 3402351"/>
              <a:gd name="connsiteX51" fmla="*/ 115892 w 5149751"/>
              <a:gd name="connsiteY51" fmla="*/ 1055687 h 3402351"/>
              <a:gd name="connsiteX52" fmla="*/ 95737 w 5149751"/>
              <a:gd name="connsiteY52" fmla="*/ 1017587 h 3402351"/>
              <a:gd name="connsiteX53" fmla="*/ 75582 w 5149751"/>
              <a:gd name="connsiteY53" fmla="*/ 981075 h 3402351"/>
              <a:gd name="connsiteX54" fmla="*/ 55427 w 5149751"/>
              <a:gd name="connsiteY54" fmla="*/ 942975 h 3402351"/>
              <a:gd name="connsiteX55" fmla="*/ 38631 w 5149751"/>
              <a:gd name="connsiteY55" fmla="*/ 901700 h 3402351"/>
              <a:gd name="connsiteX56" fmla="*/ 23514 w 5149751"/>
              <a:gd name="connsiteY56" fmla="*/ 854075 h 3402351"/>
              <a:gd name="connsiteX57" fmla="*/ 11757 w 5149751"/>
              <a:gd name="connsiteY57" fmla="*/ 801687 h 3402351"/>
              <a:gd name="connsiteX58" fmla="*/ 3359 w 5149751"/>
              <a:gd name="connsiteY58" fmla="*/ 744537 h 3402351"/>
              <a:gd name="connsiteX59" fmla="*/ 0 w 5149751"/>
              <a:gd name="connsiteY59" fmla="*/ 673100 h 3402351"/>
              <a:gd name="connsiteX60" fmla="*/ 3359 w 5149751"/>
              <a:gd name="connsiteY60" fmla="*/ 606425 h 3402351"/>
              <a:gd name="connsiteX61" fmla="*/ 11757 w 5149751"/>
              <a:gd name="connsiteY61" fmla="*/ 546100 h 3402351"/>
              <a:gd name="connsiteX62" fmla="*/ 23514 w 5149751"/>
              <a:gd name="connsiteY62" fmla="*/ 496887 h 3402351"/>
              <a:gd name="connsiteX63" fmla="*/ 38631 w 5149751"/>
              <a:gd name="connsiteY63" fmla="*/ 450850 h 3402351"/>
              <a:gd name="connsiteX64" fmla="*/ 55427 w 5149751"/>
              <a:gd name="connsiteY64" fmla="*/ 409575 h 3402351"/>
              <a:gd name="connsiteX65" fmla="*/ 73902 w 5149751"/>
              <a:gd name="connsiteY65" fmla="*/ 369887 h 3402351"/>
              <a:gd name="connsiteX66" fmla="*/ 92378 w 5149751"/>
              <a:gd name="connsiteY66" fmla="*/ 334962 h 3402351"/>
              <a:gd name="connsiteX67" fmla="*/ 112533 w 5149751"/>
              <a:gd name="connsiteY67" fmla="*/ 296862 h 3402351"/>
              <a:gd name="connsiteX68" fmla="*/ 132688 w 5149751"/>
              <a:gd name="connsiteY68" fmla="*/ 260350 h 3402351"/>
              <a:gd name="connsiteX69" fmla="*/ 149484 w 5149751"/>
              <a:gd name="connsiteY69" fmla="*/ 217487 h 3402351"/>
              <a:gd name="connsiteX70" fmla="*/ 166280 w 5149751"/>
              <a:gd name="connsiteY70" fmla="*/ 174625 h 3402351"/>
              <a:gd name="connsiteX71" fmla="*/ 176358 w 5149751"/>
              <a:gd name="connsiteY71" fmla="*/ 122237 h 3402351"/>
              <a:gd name="connsiteX72" fmla="*/ 184755 w 5149751"/>
              <a:gd name="connsiteY72" fmla="*/ 66675 h 340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149751" h="3402351">
                <a:moveTo>
                  <a:pt x="189795" y="0"/>
                </a:moveTo>
                <a:lnTo>
                  <a:pt x="5149751" y="0"/>
                </a:lnTo>
                <a:lnTo>
                  <a:pt x="5149751" y="3402351"/>
                </a:lnTo>
                <a:lnTo>
                  <a:pt x="1262" y="3402351"/>
                </a:lnTo>
                <a:lnTo>
                  <a:pt x="3359" y="3360737"/>
                </a:lnTo>
                <a:lnTo>
                  <a:pt x="11757" y="3300412"/>
                </a:lnTo>
                <a:lnTo>
                  <a:pt x="23514" y="3248025"/>
                </a:lnTo>
                <a:lnTo>
                  <a:pt x="38631" y="3201987"/>
                </a:lnTo>
                <a:lnTo>
                  <a:pt x="55427" y="3160712"/>
                </a:lnTo>
                <a:lnTo>
                  <a:pt x="75582" y="3121025"/>
                </a:lnTo>
                <a:lnTo>
                  <a:pt x="95737" y="3084512"/>
                </a:lnTo>
                <a:lnTo>
                  <a:pt x="115892" y="3046412"/>
                </a:lnTo>
                <a:lnTo>
                  <a:pt x="134368" y="3009900"/>
                </a:lnTo>
                <a:lnTo>
                  <a:pt x="152844" y="2967037"/>
                </a:lnTo>
                <a:lnTo>
                  <a:pt x="167959" y="2922587"/>
                </a:lnTo>
                <a:lnTo>
                  <a:pt x="178037" y="2868612"/>
                </a:lnTo>
                <a:lnTo>
                  <a:pt x="188115" y="2809875"/>
                </a:lnTo>
                <a:lnTo>
                  <a:pt x="189795" y="2741612"/>
                </a:lnTo>
                <a:lnTo>
                  <a:pt x="188115" y="2671762"/>
                </a:lnTo>
                <a:lnTo>
                  <a:pt x="178037" y="2613025"/>
                </a:lnTo>
                <a:lnTo>
                  <a:pt x="167959" y="2560637"/>
                </a:lnTo>
                <a:lnTo>
                  <a:pt x="152844" y="2513012"/>
                </a:lnTo>
                <a:lnTo>
                  <a:pt x="134368" y="2471737"/>
                </a:lnTo>
                <a:lnTo>
                  <a:pt x="115892" y="2433637"/>
                </a:lnTo>
                <a:lnTo>
                  <a:pt x="95737" y="2395537"/>
                </a:lnTo>
                <a:lnTo>
                  <a:pt x="75582" y="2359025"/>
                </a:lnTo>
                <a:lnTo>
                  <a:pt x="55427" y="2319337"/>
                </a:lnTo>
                <a:lnTo>
                  <a:pt x="38631" y="2278062"/>
                </a:lnTo>
                <a:lnTo>
                  <a:pt x="23514" y="2232025"/>
                </a:lnTo>
                <a:lnTo>
                  <a:pt x="11757" y="2179637"/>
                </a:lnTo>
                <a:lnTo>
                  <a:pt x="3359" y="2119312"/>
                </a:lnTo>
                <a:lnTo>
                  <a:pt x="0" y="2051050"/>
                </a:lnTo>
                <a:lnTo>
                  <a:pt x="3359" y="1982787"/>
                </a:lnTo>
                <a:lnTo>
                  <a:pt x="11757" y="1922462"/>
                </a:lnTo>
                <a:lnTo>
                  <a:pt x="23514" y="1870075"/>
                </a:lnTo>
                <a:lnTo>
                  <a:pt x="38631" y="1824037"/>
                </a:lnTo>
                <a:lnTo>
                  <a:pt x="55427" y="1782762"/>
                </a:lnTo>
                <a:lnTo>
                  <a:pt x="75582" y="1743075"/>
                </a:lnTo>
                <a:lnTo>
                  <a:pt x="95737" y="1708150"/>
                </a:lnTo>
                <a:lnTo>
                  <a:pt x="115892" y="1671637"/>
                </a:lnTo>
                <a:lnTo>
                  <a:pt x="134368" y="1631950"/>
                </a:lnTo>
                <a:lnTo>
                  <a:pt x="152844" y="1589087"/>
                </a:lnTo>
                <a:lnTo>
                  <a:pt x="167959" y="1544637"/>
                </a:lnTo>
                <a:lnTo>
                  <a:pt x="178037" y="1492250"/>
                </a:lnTo>
                <a:lnTo>
                  <a:pt x="188115" y="1431925"/>
                </a:lnTo>
                <a:lnTo>
                  <a:pt x="189795" y="1363662"/>
                </a:lnTo>
                <a:lnTo>
                  <a:pt x="188115" y="1295400"/>
                </a:lnTo>
                <a:lnTo>
                  <a:pt x="178037" y="1235075"/>
                </a:lnTo>
                <a:lnTo>
                  <a:pt x="167959" y="1182687"/>
                </a:lnTo>
                <a:lnTo>
                  <a:pt x="152844" y="1136650"/>
                </a:lnTo>
                <a:lnTo>
                  <a:pt x="134368" y="1095375"/>
                </a:lnTo>
                <a:lnTo>
                  <a:pt x="115892" y="1055687"/>
                </a:lnTo>
                <a:lnTo>
                  <a:pt x="95737" y="1017587"/>
                </a:lnTo>
                <a:lnTo>
                  <a:pt x="75582" y="981075"/>
                </a:lnTo>
                <a:lnTo>
                  <a:pt x="55427" y="942975"/>
                </a:lnTo>
                <a:lnTo>
                  <a:pt x="38631" y="901700"/>
                </a:lnTo>
                <a:lnTo>
                  <a:pt x="23514" y="854075"/>
                </a:lnTo>
                <a:lnTo>
                  <a:pt x="11757" y="801687"/>
                </a:lnTo>
                <a:lnTo>
                  <a:pt x="3359" y="744537"/>
                </a:lnTo>
                <a:lnTo>
                  <a:pt x="0" y="673100"/>
                </a:lnTo>
                <a:lnTo>
                  <a:pt x="3359" y="606425"/>
                </a:lnTo>
                <a:lnTo>
                  <a:pt x="11757" y="546100"/>
                </a:lnTo>
                <a:lnTo>
                  <a:pt x="23514" y="496887"/>
                </a:lnTo>
                <a:lnTo>
                  <a:pt x="38631" y="450850"/>
                </a:lnTo>
                <a:lnTo>
                  <a:pt x="55427" y="409575"/>
                </a:lnTo>
                <a:lnTo>
                  <a:pt x="73902" y="369887"/>
                </a:lnTo>
                <a:lnTo>
                  <a:pt x="92378" y="334962"/>
                </a:lnTo>
                <a:lnTo>
                  <a:pt x="112533" y="296862"/>
                </a:lnTo>
                <a:lnTo>
                  <a:pt x="132688" y="260350"/>
                </a:lnTo>
                <a:lnTo>
                  <a:pt x="149484" y="217487"/>
                </a:lnTo>
                <a:lnTo>
                  <a:pt x="166280" y="174625"/>
                </a:lnTo>
                <a:lnTo>
                  <a:pt x="176358" y="122237"/>
                </a:lnTo>
                <a:lnTo>
                  <a:pt x="184755" y="66675"/>
                </a:lnTo>
                <a:close/>
              </a:path>
            </a:pathLst>
          </a:custGeom>
        </p:spPr>
      </p:pic>
      <p:sp>
        <p:nvSpPr>
          <p:cNvPr id="4" name="Footer Placeholder 3">
            <a:extLst>
              <a:ext uri="{FF2B5EF4-FFF2-40B4-BE49-F238E27FC236}">
                <a16:creationId xmlns:a16="http://schemas.microsoft.com/office/drawing/2014/main" id="{9944658F-01AD-42B7-959A-798A22F32742}"/>
              </a:ext>
            </a:extLst>
          </p:cNvPr>
          <p:cNvSpPr>
            <a:spLocks noGrp="1"/>
          </p:cNvSpPr>
          <p:nvPr>
            <p:ph type="ftr" sz="quarter" idx="11"/>
          </p:nvPr>
        </p:nvSpPr>
        <p:spPr>
          <a:xfrm>
            <a:off x="1143337" y="6375679"/>
            <a:ext cx="3086100" cy="345796"/>
          </a:xfrm>
        </p:spPr>
        <p:txBody>
          <a:bodyPr vert="horz" lIns="91440" tIns="45720" rIns="91440" bIns="45720" rtlCol="0" anchor="ctr">
            <a:normAutofit/>
          </a:bodyPr>
          <a:lstStyle/>
          <a:p>
            <a:pPr>
              <a:spcAft>
                <a:spcPts val="600"/>
              </a:spcAft>
            </a:pPr>
            <a:r>
              <a:rPr lang="en-US" sz="1200" kern="1200" baseline="0" dirty="0">
                <a:solidFill>
                  <a:schemeClr val="accent1">
                    <a:lumMod val="50000"/>
                  </a:schemeClr>
                </a:solidFill>
                <a:latin typeface="+mn-lt"/>
                <a:ea typeface="+mn-ea"/>
                <a:cs typeface="+mn-cs"/>
              </a:rPr>
              <a:t>2019 New Teacher Summer Academy</a:t>
            </a:r>
          </a:p>
        </p:txBody>
      </p:sp>
      <p:pic>
        <p:nvPicPr>
          <p:cNvPr id="31" name="Picture 30">
            <a:extLst>
              <a:ext uri="{FF2B5EF4-FFF2-40B4-BE49-F238E27FC236}">
                <a16:creationId xmlns:a16="http://schemas.microsoft.com/office/drawing/2014/main" id="{81C0EB4A-4229-4D84-A410-C793EE7894D7}"/>
              </a:ext>
            </a:extLst>
          </p:cNvPr>
          <p:cNvPicPr>
            <a:picLocks noChangeAspect="1"/>
          </p:cNvPicPr>
          <p:nvPr/>
        </p:nvPicPr>
        <p:blipFill rotWithShape="1">
          <a:blip r:embed="rId4"/>
          <a:srcRect l="23153" r="19712" b="1"/>
          <a:stretch/>
        </p:blipFill>
        <p:spPr>
          <a:xfrm>
            <a:off x="5284773" y="3511830"/>
            <a:ext cx="3862313" cy="3346171"/>
          </a:xfrm>
          <a:custGeom>
            <a:avLst/>
            <a:gdLst>
              <a:gd name="connsiteX0" fmla="*/ 5387 w 5149751"/>
              <a:gd name="connsiteY0" fmla="*/ 0 h 3346171"/>
              <a:gd name="connsiteX1" fmla="*/ 5149751 w 5149751"/>
              <a:gd name="connsiteY1" fmla="*/ 0 h 3346171"/>
              <a:gd name="connsiteX2" fmla="*/ 5149751 w 5149751"/>
              <a:gd name="connsiteY2" fmla="*/ 3346171 h 3346171"/>
              <a:gd name="connsiteX3" fmla="*/ 189795 w 5149751"/>
              <a:gd name="connsiteY3" fmla="*/ 3346171 h 3346171"/>
              <a:gd name="connsiteX4" fmla="*/ 184755 w 5149751"/>
              <a:gd name="connsiteY4" fmla="*/ 3279496 h 3346171"/>
              <a:gd name="connsiteX5" fmla="*/ 176358 w 5149751"/>
              <a:gd name="connsiteY5" fmla="*/ 3223933 h 3346171"/>
              <a:gd name="connsiteX6" fmla="*/ 166280 w 5149751"/>
              <a:gd name="connsiteY6" fmla="*/ 3171546 h 3346171"/>
              <a:gd name="connsiteX7" fmla="*/ 149484 w 5149751"/>
              <a:gd name="connsiteY7" fmla="*/ 3128683 h 3346171"/>
              <a:gd name="connsiteX8" fmla="*/ 132688 w 5149751"/>
              <a:gd name="connsiteY8" fmla="*/ 3085821 h 3346171"/>
              <a:gd name="connsiteX9" fmla="*/ 112533 w 5149751"/>
              <a:gd name="connsiteY9" fmla="*/ 3049308 h 3346171"/>
              <a:gd name="connsiteX10" fmla="*/ 92378 w 5149751"/>
              <a:gd name="connsiteY10" fmla="*/ 3011208 h 3346171"/>
              <a:gd name="connsiteX11" fmla="*/ 73902 w 5149751"/>
              <a:gd name="connsiteY11" fmla="*/ 2976283 h 3346171"/>
              <a:gd name="connsiteX12" fmla="*/ 55427 w 5149751"/>
              <a:gd name="connsiteY12" fmla="*/ 2936596 h 3346171"/>
              <a:gd name="connsiteX13" fmla="*/ 38631 w 5149751"/>
              <a:gd name="connsiteY13" fmla="*/ 2895321 h 3346171"/>
              <a:gd name="connsiteX14" fmla="*/ 23514 w 5149751"/>
              <a:gd name="connsiteY14" fmla="*/ 2849283 h 3346171"/>
              <a:gd name="connsiteX15" fmla="*/ 11757 w 5149751"/>
              <a:gd name="connsiteY15" fmla="*/ 2800071 h 3346171"/>
              <a:gd name="connsiteX16" fmla="*/ 3359 w 5149751"/>
              <a:gd name="connsiteY16" fmla="*/ 2739746 h 3346171"/>
              <a:gd name="connsiteX17" fmla="*/ 0 w 5149751"/>
              <a:gd name="connsiteY17" fmla="*/ 2671483 h 3346171"/>
              <a:gd name="connsiteX18" fmla="*/ 3359 w 5149751"/>
              <a:gd name="connsiteY18" fmla="*/ 2601633 h 3346171"/>
              <a:gd name="connsiteX19" fmla="*/ 11757 w 5149751"/>
              <a:gd name="connsiteY19" fmla="*/ 2544483 h 3346171"/>
              <a:gd name="connsiteX20" fmla="*/ 23514 w 5149751"/>
              <a:gd name="connsiteY20" fmla="*/ 2492096 h 3346171"/>
              <a:gd name="connsiteX21" fmla="*/ 38631 w 5149751"/>
              <a:gd name="connsiteY21" fmla="*/ 2444471 h 3346171"/>
              <a:gd name="connsiteX22" fmla="*/ 55427 w 5149751"/>
              <a:gd name="connsiteY22" fmla="*/ 2403196 h 3346171"/>
              <a:gd name="connsiteX23" fmla="*/ 75582 w 5149751"/>
              <a:gd name="connsiteY23" fmla="*/ 2365096 h 3346171"/>
              <a:gd name="connsiteX24" fmla="*/ 95737 w 5149751"/>
              <a:gd name="connsiteY24" fmla="*/ 2328583 h 3346171"/>
              <a:gd name="connsiteX25" fmla="*/ 115892 w 5149751"/>
              <a:gd name="connsiteY25" fmla="*/ 2290483 h 3346171"/>
              <a:gd name="connsiteX26" fmla="*/ 134368 w 5149751"/>
              <a:gd name="connsiteY26" fmla="*/ 2250796 h 3346171"/>
              <a:gd name="connsiteX27" fmla="*/ 152844 w 5149751"/>
              <a:gd name="connsiteY27" fmla="*/ 2209521 h 3346171"/>
              <a:gd name="connsiteX28" fmla="*/ 167959 w 5149751"/>
              <a:gd name="connsiteY28" fmla="*/ 2163483 h 3346171"/>
              <a:gd name="connsiteX29" fmla="*/ 178037 w 5149751"/>
              <a:gd name="connsiteY29" fmla="*/ 2111096 h 3346171"/>
              <a:gd name="connsiteX30" fmla="*/ 188115 w 5149751"/>
              <a:gd name="connsiteY30" fmla="*/ 2050771 h 3346171"/>
              <a:gd name="connsiteX31" fmla="*/ 189795 w 5149751"/>
              <a:gd name="connsiteY31" fmla="*/ 1982508 h 3346171"/>
              <a:gd name="connsiteX32" fmla="*/ 188115 w 5149751"/>
              <a:gd name="connsiteY32" fmla="*/ 1914246 h 3346171"/>
              <a:gd name="connsiteX33" fmla="*/ 178037 w 5149751"/>
              <a:gd name="connsiteY33" fmla="*/ 1853921 h 3346171"/>
              <a:gd name="connsiteX34" fmla="*/ 167959 w 5149751"/>
              <a:gd name="connsiteY34" fmla="*/ 1801533 h 3346171"/>
              <a:gd name="connsiteX35" fmla="*/ 152844 w 5149751"/>
              <a:gd name="connsiteY35" fmla="*/ 1757083 h 3346171"/>
              <a:gd name="connsiteX36" fmla="*/ 134368 w 5149751"/>
              <a:gd name="connsiteY36" fmla="*/ 1714221 h 3346171"/>
              <a:gd name="connsiteX37" fmla="*/ 115892 w 5149751"/>
              <a:gd name="connsiteY37" fmla="*/ 1674533 h 3346171"/>
              <a:gd name="connsiteX38" fmla="*/ 95737 w 5149751"/>
              <a:gd name="connsiteY38" fmla="*/ 1638021 h 3346171"/>
              <a:gd name="connsiteX39" fmla="*/ 75582 w 5149751"/>
              <a:gd name="connsiteY39" fmla="*/ 1603096 h 3346171"/>
              <a:gd name="connsiteX40" fmla="*/ 55427 w 5149751"/>
              <a:gd name="connsiteY40" fmla="*/ 1563408 h 3346171"/>
              <a:gd name="connsiteX41" fmla="*/ 38631 w 5149751"/>
              <a:gd name="connsiteY41" fmla="*/ 1522133 h 3346171"/>
              <a:gd name="connsiteX42" fmla="*/ 23514 w 5149751"/>
              <a:gd name="connsiteY42" fmla="*/ 1476096 h 3346171"/>
              <a:gd name="connsiteX43" fmla="*/ 11757 w 5149751"/>
              <a:gd name="connsiteY43" fmla="*/ 1423708 h 3346171"/>
              <a:gd name="connsiteX44" fmla="*/ 3359 w 5149751"/>
              <a:gd name="connsiteY44" fmla="*/ 1363383 h 3346171"/>
              <a:gd name="connsiteX45" fmla="*/ 0 w 5149751"/>
              <a:gd name="connsiteY45" fmla="*/ 1295121 h 3346171"/>
              <a:gd name="connsiteX46" fmla="*/ 3359 w 5149751"/>
              <a:gd name="connsiteY46" fmla="*/ 1226858 h 3346171"/>
              <a:gd name="connsiteX47" fmla="*/ 11757 w 5149751"/>
              <a:gd name="connsiteY47" fmla="*/ 1166533 h 3346171"/>
              <a:gd name="connsiteX48" fmla="*/ 23514 w 5149751"/>
              <a:gd name="connsiteY48" fmla="*/ 1114146 h 3346171"/>
              <a:gd name="connsiteX49" fmla="*/ 38631 w 5149751"/>
              <a:gd name="connsiteY49" fmla="*/ 1068108 h 3346171"/>
              <a:gd name="connsiteX50" fmla="*/ 55427 w 5149751"/>
              <a:gd name="connsiteY50" fmla="*/ 1025246 h 3346171"/>
              <a:gd name="connsiteX51" fmla="*/ 75582 w 5149751"/>
              <a:gd name="connsiteY51" fmla="*/ 987146 h 3346171"/>
              <a:gd name="connsiteX52" fmla="*/ 115892 w 5149751"/>
              <a:gd name="connsiteY52" fmla="*/ 912533 h 3346171"/>
              <a:gd name="connsiteX53" fmla="*/ 134368 w 5149751"/>
              <a:gd name="connsiteY53" fmla="*/ 874433 h 3346171"/>
              <a:gd name="connsiteX54" fmla="*/ 152844 w 5149751"/>
              <a:gd name="connsiteY54" fmla="*/ 831571 h 3346171"/>
              <a:gd name="connsiteX55" fmla="*/ 167959 w 5149751"/>
              <a:gd name="connsiteY55" fmla="*/ 785533 h 3346171"/>
              <a:gd name="connsiteX56" fmla="*/ 178037 w 5149751"/>
              <a:gd name="connsiteY56" fmla="*/ 733146 h 3346171"/>
              <a:gd name="connsiteX57" fmla="*/ 188115 w 5149751"/>
              <a:gd name="connsiteY57" fmla="*/ 674408 h 3346171"/>
              <a:gd name="connsiteX58" fmla="*/ 189795 w 5149751"/>
              <a:gd name="connsiteY58" fmla="*/ 604558 h 3346171"/>
              <a:gd name="connsiteX59" fmla="*/ 188115 w 5149751"/>
              <a:gd name="connsiteY59" fmla="*/ 536296 h 3346171"/>
              <a:gd name="connsiteX60" fmla="*/ 178037 w 5149751"/>
              <a:gd name="connsiteY60" fmla="*/ 475971 h 3346171"/>
              <a:gd name="connsiteX61" fmla="*/ 167959 w 5149751"/>
              <a:gd name="connsiteY61" fmla="*/ 423583 h 3346171"/>
              <a:gd name="connsiteX62" fmla="*/ 152844 w 5149751"/>
              <a:gd name="connsiteY62" fmla="*/ 379133 h 3346171"/>
              <a:gd name="connsiteX63" fmla="*/ 134368 w 5149751"/>
              <a:gd name="connsiteY63" fmla="*/ 336271 h 3346171"/>
              <a:gd name="connsiteX64" fmla="*/ 115892 w 5149751"/>
              <a:gd name="connsiteY64" fmla="*/ 299758 h 3346171"/>
              <a:gd name="connsiteX65" fmla="*/ 75582 w 5149751"/>
              <a:gd name="connsiteY65" fmla="*/ 225146 h 3346171"/>
              <a:gd name="connsiteX66" fmla="*/ 55427 w 5149751"/>
              <a:gd name="connsiteY66" fmla="*/ 185458 h 3346171"/>
              <a:gd name="connsiteX67" fmla="*/ 38631 w 5149751"/>
              <a:gd name="connsiteY67" fmla="*/ 144183 h 3346171"/>
              <a:gd name="connsiteX68" fmla="*/ 23514 w 5149751"/>
              <a:gd name="connsiteY68" fmla="*/ 98146 h 3346171"/>
              <a:gd name="connsiteX69" fmla="*/ 11757 w 5149751"/>
              <a:gd name="connsiteY69" fmla="*/ 45758 h 334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149751" h="3346171">
                <a:moveTo>
                  <a:pt x="5387" y="0"/>
                </a:moveTo>
                <a:lnTo>
                  <a:pt x="5149751" y="0"/>
                </a:lnTo>
                <a:lnTo>
                  <a:pt x="5149751" y="3346171"/>
                </a:lnTo>
                <a:lnTo>
                  <a:pt x="189795" y="3346171"/>
                </a:lnTo>
                <a:lnTo>
                  <a:pt x="184755" y="3279496"/>
                </a:lnTo>
                <a:lnTo>
                  <a:pt x="176358" y="3223933"/>
                </a:lnTo>
                <a:lnTo>
                  <a:pt x="166280" y="3171546"/>
                </a:lnTo>
                <a:lnTo>
                  <a:pt x="149484" y="3128683"/>
                </a:lnTo>
                <a:lnTo>
                  <a:pt x="132688" y="3085821"/>
                </a:lnTo>
                <a:lnTo>
                  <a:pt x="112533" y="3049308"/>
                </a:lnTo>
                <a:lnTo>
                  <a:pt x="92378" y="3011208"/>
                </a:lnTo>
                <a:lnTo>
                  <a:pt x="73902" y="2976283"/>
                </a:lnTo>
                <a:lnTo>
                  <a:pt x="55427" y="2936596"/>
                </a:lnTo>
                <a:lnTo>
                  <a:pt x="38631" y="2895321"/>
                </a:lnTo>
                <a:lnTo>
                  <a:pt x="23514" y="2849283"/>
                </a:lnTo>
                <a:lnTo>
                  <a:pt x="11757" y="2800071"/>
                </a:lnTo>
                <a:lnTo>
                  <a:pt x="3359" y="2739746"/>
                </a:lnTo>
                <a:lnTo>
                  <a:pt x="0" y="2671483"/>
                </a:lnTo>
                <a:lnTo>
                  <a:pt x="3359" y="2601633"/>
                </a:lnTo>
                <a:lnTo>
                  <a:pt x="11757" y="2544483"/>
                </a:lnTo>
                <a:lnTo>
                  <a:pt x="23514" y="2492096"/>
                </a:lnTo>
                <a:lnTo>
                  <a:pt x="38631" y="2444471"/>
                </a:lnTo>
                <a:lnTo>
                  <a:pt x="55427" y="2403196"/>
                </a:lnTo>
                <a:lnTo>
                  <a:pt x="75582" y="2365096"/>
                </a:lnTo>
                <a:lnTo>
                  <a:pt x="95737" y="2328583"/>
                </a:lnTo>
                <a:lnTo>
                  <a:pt x="115892" y="2290483"/>
                </a:lnTo>
                <a:lnTo>
                  <a:pt x="134368" y="2250796"/>
                </a:lnTo>
                <a:lnTo>
                  <a:pt x="152844" y="2209521"/>
                </a:lnTo>
                <a:lnTo>
                  <a:pt x="167959" y="2163483"/>
                </a:lnTo>
                <a:lnTo>
                  <a:pt x="178037" y="2111096"/>
                </a:lnTo>
                <a:lnTo>
                  <a:pt x="188115" y="2050771"/>
                </a:lnTo>
                <a:lnTo>
                  <a:pt x="189795" y="1982508"/>
                </a:lnTo>
                <a:lnTo>
                  <a:pt x="188115" y="1914246"/>
                </a:lnTo>
                <a:lnTo>
                  <a:pt x="178037" y="1853921"/>
                </a:lnTo>
                <a:lnTo>
                  <a:pt x="167959" y="1801533"/>
                </a:lnTo>
                <a:lnTo>
                  <a:pt x="152844" y="1757083"/>
                </a:lnTo>
                <a:lnTo>
                  <a:pt x="134368" y="1714221"/>
                </a:lnTo>
                <a:lnTo>
                  <a:pt x="115892" y="1674533"/>
                </a:lnTo>
                <a:lnTo>
                  <a:pt x="95737" y="1638021"/>
                </a:lnTo>
                <a:lnTo>
                  <a:pt x="75582" y="1603096"/>
                </a:lnTo>
                <a:lnTo>
                  <a:pt x="55427" y="1563408"/>
                </a:lnTo>
                <a:lnTo>
                  <a:pt x="38631" y="1522133"/>
                </a:lnTo>
                <a:lnTo>
                  <a:pt x="23514" y="1476096"/>
                </a:lnTo>
                <a:lnTo>
                  <a:pt x="11757" y="1423708"/>
                </a:lnTo>
                <a:lnTo>
                  <a:pt x="3359" y="1363383"/>
                </a:lnTo>
                <a:lnTo>
                  <a:pt x="0" y="1295121"/>
                </a:lnTo>
                <a:lnTo>
                  <a:pt x="3359" y="1226858"/>
                </a:lnTo>
                <a:lnTo>
                  <a:pt x="11757" y="1166533"/>
                </a:lnTo>
                <a:lnTo>
                  <a:pt x="23514" y="1114146"/>
                </a:lnTo>
                <a:lnTo>
                  <a:pt x="38631" y="1068108"/>
                </a:lnTo>
                <a:lnTo>
                  <a:pt x="55427" y="1025246"/>
                </a:lnTo>
                <a:lnTo>
                  <a:pt x="75582" y="987146"/>
                </a:lnTo>
                <a:lnTo>
                  <a:pt x="115892" y="912533"/>
                </a:lnTo>
                <a:lnTo>
                  <a:pt x="134368" y="874433"/>
                </a:lnTo>
                <a:lnTo>
                  <a:pt x="152844" y="831571"/>
                </a:lnTo>
                <a:lnTo>
                  <a:pt x="167959" y="785533"/>
                </a:lnTo>
                <a:lnTo>
                  <a:pt x="178037" y="733146"/>
                </a:lnTo>
                <a:lnTo>
                  <a:pt x="188115" y="674408"/>
                </a:lnTo>
                <a:lnTo>
                  <a:pt x="189795" y="604558"/>
                </a:lnTo>
                <a:lnTo>
                  <a:pt x="188115" y="536296"/>
                </a:lnTo>
                <a:lnTo>
                  <a:pt x="178037" y="475971"/>
                </a:lnTo>
                <a:lnTo>
                  <a:pt x="167959" y="423583"/>
                </a:lnTo>
                <a:lnTo>
                  <a:pt x="152844" y="379133"/>
                </a:lnTo>
                <a:lnTo>
                  <a:pt x="134368" y="336271"/>
                </a:lnTo>
                <a:lnTo>
                  <a:pt x="115892" y="299758"/>
                </a:lnTo>
                <a:lnTo>
                  <a:pt x="75582" y="225146"/>
                </a:lnTo>
                <a:lnTo>
                  <a:pt x="55427" y="185458"/>
                </a:lnTo>
                <a:lnTo>
                  <a:pt x="38631" y="144183"/>
                </a:lnTo>
                <a:lnTo>
                  <a:pt x="23514" y="98146"/>
                </a:lnTo>
                <a:lnTo>
                  <a:pt x="11757" y="45758"/>
                </a:lnTo>
                <a:close/>
              </a:path>
            </a:pathLst>
          </a:custGeom>
        </p:spPr>
      </p:pic>
      <p:sp>
        <p:nvSpPr>
          <p:cNvPr id="18" name="TextBox 17">
            <a:extLst>
              <a:ext uri="{FF2B5EF4-FFF2-40B4-BE49-F238E27FC236}">
                <a16:creationId xmlns:a16="http://schemas.microsoft.com/office/drawing/2014/main" id="{2657E537-A4C7-411A-93FE-1EEC05D7ED1F}"/>
              </a:ext>
            </a:extLst>
          </p:cNvPr>
          <p:cNvSpPr txBox="1"/>
          <p:nvPr/>
        </p:nvSpPr>
        <p:spPr>
          <a:xfrm>
            <a:off x="6723145" y="6657945"/>
            <a:ext cx="2420855" cy="200055"/>
          </a:xfrm>
          <a:prstGeom prst="rect">
            <a:avLst/>
          </a:prstGeom>
          <a:solidFill>
            <a:srgbClr val="000000"/>
          </a:solidFill>
        </p:spPr>
        <p:txBody>
          <a:bodyPr wrap="none" rtlCol="0">
            <a:spAutoFit/>
          </a:bodyPr>
          <a:lstStyle/>
          <a:p>
            <a:pPr algn="r">
              <a:spcAft>
                <a:spcPts val="600"/>
              </a:spcAft>
            </a:pPr>
            <a:r>
              <a:rPr lang="en-US" sz="700">
                <a:solidFill>
                  <a:srgbClr val="FFFFFF"/>
                </a:solidFill>
                <a:latin typeface="+mn-lt"/>
                <a:ea typeface="+mn-ea"/>
                <a:cs typeface="+mn-cs"/>
                <a:hlinkClick r:id="rId3" tooltip="https://aviation.stackexchange.com/questions/19173/when-was-the-first-rudder-on-an-aircraft-used">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cs typeface="+mn-cs"/>
              </a:rPr>
              <a:t> by Unknown Author is licensed under </a:t>
            </a:r>
            <a:r>
              <a:rPr lang="en-US" sz="700">
                <a:solidFill>
                  <a:srgbClr val="FFFFFF"/>
                </a:solidFill>
                <a:latin typeface="+mn-lt"/>
                <a:ea typeface="+mn-ea"/>
                <a:cs typeface="+mn-cs"/>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latin typeface="+mn-lt"/>
              <a:ea typeface="+mn-ea"/>
              <a:cs typeface="+mn-cs"/>
            </a:endParaRPr>
          </a:p>
        </p:txBody>
      </p:sp>
    </p:spTree>
    <p:extLst>
      <p:ext uri="{BB962C8B-B14F-4D97-AF65-F5344CB8AC3E}">
        <p14:creationId xmlns:p14="http://schemas.microsoft.com/office/powerpoint/2010/main" val="3727040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497" y="382385"/>
            <a:ext cx="8001003" cy="1113295"/>
          </a:xfrm>
        </p:spPr>
        <p:txBody>
          <a:bodyPr vert="horz" lIns="91440" tIns="45720" rIns="91440" bIns="45720" rtlCol="0" anchor="b">
            <a:normAutofit/>
          </a:bodyPr>
          <a:lstStyle/>
          <a:p>
            <a:pPr algn="ctr" defTabSz="914400"/>
            <a:r>
              <a:rPr lang="en-US" sz="4300" spc="200" dirty="0"/>
              <a:t>You have many supports!</a:t>
            </a:r>
          </a:p>
        </p:txBody>
      </p:sp>
      <p:sp>
        <p:nvSpPr>
          <p:cNvPr id="6" name="TextBox 5"/>
          <p:cNvSpPr txBox="1"/>
          <p:nvPr/>
        </p:nvSpPr>
        <p:spPr>
          <a:xfrm>
            <a:off x="571497" y="1785257"/>
            <a:ext cx="8001003" cy="3768050"/>
          </a:xfrm>
          <a:prstGeom prst="rect">
            <a:avLst/>
          </a:prstGeom>
        </p:spPr>
        <p:txBody>
          <a:bodyPr vert="horz" lIns="91440" tIns="45720" rIns="91440" bIns="45720" rtlCol="0">
            <a:normAutofit lnSpcReduction="10000"/>
          </a:bodyPr>
          <a:lstStyle/>
          <a:p>
            <a:pPr marL="457200" indent="-228600">
              <a:spcBef>
                <a:spcPts val="700"/>
              </a:spcBef>
              <a:spcAft>
                <a:spcPts val="600"/>
              </a:spcAft>
              <a:buClr>
                <a:schemeClr val="tx2"/>
              </a:buClr>
              <a:buFont typeface="Arial" panose="020B0604020202020204" pitchFamily="34" charset="0"/>
              <a:buChar char="•"/>
            </a:pPr>
            <a:r>
              <a:rPr lang="en-US" sz="2400" b="1" kern="1200" dirty="0">
                <a:solidFill>
                  <a:schemeClr val="tx1"/>
                </a:solidFill>
                <a:latin typeface="Aharoni" panose="02010803020104030203" pitchFamily="2" charset="-79"/>
                <a:ea typeface="+mn-ea"/>
                <a:cs typeface="Aharoni" panose="02010803020104030203" pitchFamily="2" charset="-79"/>
              </a:rPr>
              <a:t>Wicomico County Code of Conduct</a:t>
            </a:r>
          </a:p>
          <a:p>
            <a:pPr marL="457200" indent="-228600">
              <a:spcBef>
                <a:spcPts val="700"/>
              </a:spcBef>
              <a:spcAft>
                <a:spcPts val="600"/>
              </a:spcAft>
              <a:buClr>
                <a:schemeClr val="tx2"/>
              </a:buClr>
              <a:buFont typeface="Arial" panose="020B0604020202020204" pitchFamily="34" charset="0"/>
              <a:buChar char="•"/>
            </a:pPr>
            <a:r>
              <a:rPr lang="en-US" sz="2400" b="1" kern="1200" dirty="0">
                <a:solidFill>
                  <a:schemeClr val="tx1"/>
                </a:solidFill>
                <a:latin typeface="Aharoni" panose="02010803020104030203" pitchFamily="2" charset="-79"/>
                <a:ea typeface="+mn-ea"/>
                <a:cs typeface="Aharoni" panose="02010803020104030203" pitchFamily="2" charset="-79"/>
              </a:rPr>
              <a:t>Best Practices Guide: Promoting Achievement in Safe and Productive Classrooms and Schools</a:t>
            </a:r>
          </a:p>
          <a:p>
            <a:pPr marL="457200" lvl="2" indent="-228600">
              <a:spcBef>
                <a:spcPts val="700"/>
              </a:spcBef>
              <a:spcAft>
                <a:spcPts val="600"/>
              </a:spcAft>
              <a:buClr>
                <a:schemeClr val="tx2"/>
              </a:buClr>
              <a:buFont typeface="Arial" panose="020B0604020202020204" pitchFamily="34" charset="0"/>
              <a:buChar char="•"/>
            </a:pPr>
            <a:r>
              <a:rPr lang="en-US" sz="2400" b="1" kern="1200" dirty="0">
                <a:solidFill>
                  <a:schemeClr val="tx1"/>
                </a:solidFill>
                <a:latin typeface="Aharoni" panose="02010803020104030203" pitchFamily="2" charset="-79"/>
                <a:ea typeface="+mn-ea"/>
                <a:cs typeface="Aharoni" panose="02010803020104030203" pitchFamily="2" charset="-79"/>
              </a:rPr>
              <a:t>Graduated Responses to Behavior Problems</a:t>
            </a:r>
          </a:p>
          <a:p>
            <a:pPr marL="457200" lvl="2" indent="-228600">
              <a:spcBef>
                <a:spcPts val="700"/>
              </a:spcBef>
              <a:spcAft>
                <a:spcPts val="600"/>
              </a:spcAft>
              <a:buClr>
                <a:schemeClr val="tx2"/>
              </a:buClr>
              <a:buFont typeface="Arial" panose="020B0604020202020204" pitchFamily="34" charset="0"/>
              <a:buChar char="•"/>
            </a:pPr>
            <a:r>
              <a:rPr lang="en-US" sz="2400" b="1" kern="1200" dirty="0">
                <a:solidFill>
                  <a:schemeClr val="tx1"/>
                </a:solidFill>
                <a:latin typeface="Aharoni" panose="02010803020104030203" pitchFamily="2" charset="-79"/>
                <a:cs typeface="Aharoni" panose="02010803020104030203" pitchFamily="2" charset="-79"/>
              </a:rPr>
              <a:t>Behavior Toolkit (XIA links found on your desktop)</a:t>
            </a:r>
          </a:p>
          <a:p>
            <a:pPr marL="457200" lvl="2" indent="-228600">
              <a:spcBef>
                <a:spcPts val="700"/>
              </a:spcBef>
              <a:spcAft>
                <a:spcPts val="600"/>
              </a:spcAft>
              <a:buClr>
                <a:schemeClr val="tx2"/>
              </a:buClr>
              <a:buFont typeface="Arial" panose="020B0604020202020204" pitchFamily="34" charset="0"/>
              <a:buChar char="•"/>
            </a:pPr>
            <a:r>
              <a:rPr lang="en-US" sz="2400" b="1" i="1" kern="1200" dirty="0">
                <a:solidFill>
                  <a:schemeClr val="tx1"/>
                </a:solidFill>
                <a:latin typeface="Aharoni" panose="02010803020104030203" pitchFamily="2" charset="-79"/>
                <a:cs typeface="Aharoni" panose="02010803020104030203" pitchFamily="2" charset="-79"/>
              </a:rPr>
              <a:t>Teaching with Love and Logic</a:t>
            </a:r>
          </a:p>
          <a:p>
            <a:pPr marL="457200" lvl="2" indent="-228600">
              <a:spcBef>
                <a:spcPts val="700"/>
              </a:spcBef>
              <a:spcAft>
                <a:spcPts val="600"/>
              </a:spcAft>
              <a:buClr>
                <a:schemeClr val="tx2"/>
              </a:buClr>
              <a:buFont typeface="Arial" panose="020B0604020202020204" pitchFamily="34" charset="0"/>
              <a:buChar char="•"/>
            </a:pPr>
            <a:r>
              <a:rPr lang="en-US" sz="2800" b="1" kern="1200" dirty="0">
                <a:solidFill>
                  <a:srgbClr val="FF00FF"/>
                </a:solidFill>
                <a:latin typeface="Aharoni" panose="02010803020104030203" pitchFamily="2" charset="-79"/>
                <a:cs typeface="Aharoni" panose="02010803020104030203" pitchFamily="2" charset="-79"/>
              </a:rPr>
              <a:t>New teacher mentor and ongoing support and professional development</a:t>
            </a:r>
          </a:p>
          <a:p>
            <a:pPr marL="457200" lvl="2" indent="-228600">
              <a:spcBef>
                <a:spcPts val="700"/>
              </a:spcBef>
              <a:spcAft>
                <a:spcPts val="600"/>
              </a:spcAft>
              <a:buClr>
                <a:schemeClr val="tx2"/>
              </a:buClr>
              <a:buFont typeface="Arial" panose="020B0604020202020204" pitchFamily="34" charset="0"/>
              <a:buChar char="•"/>
            </a:pPr>
            <a:endParaRPr lang="en-US" sz="2400" b="1" kern="1200" dirty="0">
              <a:solidFill>
                <a:schemeClr val="tx1"/>
              </a:solidFill>
              <a:latin typeface="Aharoni" panose="02010803020104030203" pitchFamily="2" charset="-79"/>
              <a:ea typeface="+mn-ea"/>
              <a:cs typeface="Aharoni" panose="02010803020104030203" pitchFamily="2" charset="-79"/>
            </a:endParaRPr>
          </a:p>
          <a:p>
            <a:pPr marL="457200" lvl="2" indent="-228600">
              <a:spcBef>
                <a:spcPts val="700"/>
              </a:spcBef>
              <a:spcAft>
                <a:spcPts val="600"/>
              </a:spcAft>
              <a:buClr>
                <a:schemeClr val="tx2"/>
              </a:buClr>
              <a:buFont typeface="Arial" panose="020B0604020202020204" pitchFamily="34" charset="0"/>
              <a:buChar char="•"/>
            </a:pPr>
            <a:endParaRPr lang="en-US" sz="2400" b="1" kern="1200" dirty="0">
              <a:solidFill>
                <a:schemeClr val="tx1"/>
              </a:solidFill>
              <a:latin typeface="Aharoni" panose="02010803020104030203" pitchFamily="2" charset="-79"/>
              <a:ea typeface="+mn-ea"/>
              <a:cs typeface="Aharoni" panose="02010803020104030203" pitchFamily="2" charset="-79"/>
            </a:endParaRPr>
          </a:p>
          <a:p>
            <a:pPr lvl="1" indent="-228600">
              <a:spcBef>
                <a:spcPts val="700"/>
              </a:spcBef>
              <a:spcAft>
                <a:spcPts val="600"/>
              </a:spcAft>
              <a:buClr>
                <a:schemeClr val="tx2"/>
              </a:buClr>
              <a:buFont typeface="Arial" panose="020B0604020202020204" pitchFamily="34" charset="0"/>
              <a:buChar char="•"/>
            </a:pPr>
            <a:endParaRPr lang="en-US" sz="1500" b="1" kern="1200" dirty="0">
              <a:solidFill>
                <a:schemeClr val="tx1">
                  <a:lumMod val="65000"/>
                  <a:lumOff val="35000"/>
                </a:schemeClr>
              </a:solidFill>
              <a:latin typeface="+mn-lt"/>
              <a:ea typeface="+mn-ea"/>
              <a:cs typeface="+mn-cs"/>
            </a:endParaRPr>
          </a:p>
          <a:p>
            <a:pPr lvl="1" indent="-228600">
              <a:spcBef>
                <a:spcPts val="700"/>
              </a:spcBef>
              <a:spcAft>
                <a:spcPts val="600"/>
              </a:spcAft>
              <a:buClr>
                <a:schemeClr val="tx2"/>
              </a:buClr>
              <a:buFont typeface="Arial" panose="020B0604020202020204" pitchFamily="34" charset="0"/>
              <a:buChar char="•"/>
            </a:pPr>
            <a:endParaRPr lang="en-US" sz="1500" b="1" kern="1200" dirty="0">
              <a:solidFill>
                <a:schemeClr val="tx1">
                  <a:lumMod val="65000"/>
                  <a:lumOff val="35000"/>
                </a:schemeClr>
              </a:solidFill>
              <a:latin typeface="+mn-lt"/>
              <a:ea typeface="+mn-ea"/>
              <a:cs typeface="+mn-cs"/>
            </a:endParaRPr>
          </a:p>
          <a:p>
            <a:pPr indent="-228600">
              <a:spcBef>
                <a:spcPts val="700"/>
              </a:spcBef>
              <a:spcAft>
                <a:spcPts val="600"/>
              </a:spcAft>
              <a:buClr>
                <a:schemeClr val="tx2"/>
              </a:buClr>
              <a:buFont typeface="Arial" panose="020B0604020202020204" pitchFamily="34" charset="0"/>
              <a:buChar char="•"/>
            </a:pPr>
            <a:endParaRPr lang="en-US" sz="1500" b="1" kern="1200" dirty="0">
              <a:solidFill>
                <a:schemeClr val="tx1">
                  <a:lumMod val="65000"/>
                  <a:lumOff val="35000"/>
                </a:schemeClr>
              </a:solidFill>
              <a:latin typeface="+mn-lt"/>
              <a:ea typeface="+mn-ea"/>
              <a:cs typeface="+mn-cs"/>
            </a:endParaRPr>
          </a:p>
        </p:txBody>
      </p:sp>
      <p:sp>
        <p:nvSpPr>
          <p:cNvPr id="26" name="Freeform: Shape 25">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06736"/>
            <a:ext cx="9143999"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ooter Placeholder 6">
            <a:extLst>
              <a:ext uri="{FF2B5EF4-FFF2-40B4-BE49-F238E27FC236}">
                <a16:creationId xmlns:a16="http://schemas.microsoft.com/office/drawing/2014/main" id="{07555F34-89B1-4A27-9C42-09930D4B7BC3}"/>
              </a:ext>
            </a:extLst>
          </p:cNvPr>
          <p:cNvSpPr>
            <a:spLocks noGrp="1"/>
          </p:cNvSpPr>
          <p:nvPr>
            <p:ph type="ftr" sz="quarter" idx="11"/>
          </p:nvPr>
        </p:nvSpPr>
        <p:spPr>
          <a:xfrm>
            <a:off x="2608489" y="6375679"/>
            <a:ext cx="3927022" cy="345796"/>
          </a:xfrm>
        </p:spPr>
        <p:txBody>
          <a:bodyPr vert="horz" lIns="91440" tIns="45720" rIns="91440" bIns="45720" rtlCol="0" anchor="ctr">
            <a:normAutofit/>
          </a:bodyPr>
          <a:lstStyle/>
          <a:p>
            <a:pPr defTabSz="457200">
              <a:spcAft>
                <a:spcPts val="600"/>
              </a:spcAft>
            </a:pPr>
            <a:r>
              <a:rPr lang="en-US" sz="1200" kern="1200">
                <a:latin typeface="+mn-lt"/>
                <a:ea typeface="+mn-ea"/>
                <a:cs typeface="+mn-cs"/>
              </a:rPr>
              <a:t>2019 New Teacher Summer Academy</a:t>
            </a:r>
          </a:p>
        </p:txBody>
      </p:sp>
    </p:spTree>
    <p:extLst>
      <p:ext uri="{BB962C8B-B14F-4D97-AF65-F5344CB8AC3E}">
        <p14:creationId xmlns:p14="http://schemas.microsoft.com/office/powerpoint/2010/main" val="352181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solidFill>
                  <a:prstClr val="black">
                    <a:tint val="75000"/>
                  </a:prstClr>
                </a:solidFill>
              </a:rPr>
              <a:t>2019 New Teacher Summer Academy</a:t>
            </a:r>
          </a:p>
        </p:txBody>
      </p:sp>
      <p:pic>
        <p:nvPicPr>
          <p:cNvPr id="8" name="Picture 7" descr="Screen Clipping"/>
          <p:cNvPicPr>
            <a:picLocks noChangeAspect="1"/>
          </p:cNvPicPr>
          <p:nvPr/>
        </p:nvPicPr>
        <p:blipFill>
          <a:blip r:embed="rId2"/>
          <a:stretch>
            <a:fillRect/>
          </a:stretch>
        </p:blipFill>
        <p:spPr>
          <a:xfrm>
            <a:off x="722240" y="1931467"/>
            <a:ext cx="3615778" cy="3846443"/>
          </a:xfrm>
          <a:prstGeom prst="rect">
            <a:avLst/>
          </a:prstGeom>
        </p:spPr>
      </p:pic>
      <p:pic>
        <p:nvPicPr>
          <p:cNvPr id="10" name="Picture 9" descr="Screen Clipping"/>
          <p:cNvPicPr>
            <a:picLocks noChangeAspect="1"/>
          </p:cNvPicPr>
          <p:nvPr/>
        </p:nvPicPr>
        <p:blipFill>
          <a:blip r:embed="rId3"/>
          <a:stretch>
            <a:fillRect/>
          </a:stretch>
        </p:blipFill>
        <p:spPr>
          <a:xfrm>
            <a:off x="4164496" y="12823"/>
            <a:ext cx="4263887" cy="2211878"/>
          </a:xfrm>
          <a:prstGeom prst="rect">
            <a:avLst/>
          </a:prstGeom>
        </p:spPr>
      </p:pic>
      <p:pic>
        <p:nvPicPr>
          <p:cNvPr id="14" name="Picture 13" descr="Screen Clipping"/>
          <p:cNvPicPr>
            <a:picLocks noChangeAspect="1"/>
          </p:cNvPicPr>
          <p:nvPr/>
        </p:nvPicPr>
        <p:blipFill>
          <a:blip r:embed="rId4"/>
          <a:stretch>
            <a:fillRect/>
          </a:stretch>
        </p:blipFill>
        <p:spPr>
          <a:xfrm>
            <a:off x="4350061" y="2346131"/>
            <a:ext cx="3990956" cy="2710581"/>
          </a:xfrm>
          <a:prstGeom prst="rect">
            <a:avLst/>
          </a:prstGeom>
        </p:spPr>
      </p:pic>
      <p:pic>
        <p:nvPicPr>
          <p:cNvPr id="18" name="Picture 17" descr="Screen Clipping"/>
          <p:cNvPicPr>
            <a:picLocks noChangeAspect="1"/>
          </p:cNvPicPr>
          <p:nvPr/>
        </p:nvPicPr>
        <p:blipFill>
          <a:blip r:embed="rId5"/>
          <a:stretch>
            <a:fillRect/>
          </a:stretch>
        </p:blipFill>
        <p:spPr>
          <a:xfrm>
            <a:off x="4468879" y="5178142"/>
            <a:ext cx="3872137" cy="887730"/>
          </a:xfrm>
          <a:prstGeom prst="rect">
            <a:avLst/>
          </a:prstGeom>
        </p:spPr>
      </p:pic>
      <p:sp>
        <p:nvSpPr>
          <p:cNvPr id="3" name="TextBox 2"/>
          <p:cNvSpPr txBox="1"/>
          <p:nvPr/>
        </p:nvSpPr>
        <p:spPr>
          <a:xfrm>
            <a:off x="769106" y="5777910"/>
            <a:ext cx="2954867" cy="738664"/>
          </a:xfrm>
          <a:prstGeom prst="rect">
            <a:avLst/>
          </a:prstGeom>
          <a:noFill/>
        </p:spPr>
        <p:txBody>
          <a:bodyPr wrap="square" rtlCol="0">
            <a:spAutoFit/>
          </a:bodyPr>
          <a:lstStyle/>
          <a:p>
            <a:pPr algn="ctr"/>
            <a:r>
              <a:rPr lang="en-US" sz="2800" b="1" dirty="0">
                <a:solidFill>
                  <a:schemeClr val="tx1"/>
                </a:solidFill>
              </a:rPr>
              <a:t>www.wcboe.org</a:t>
            </a:r>
          </a:p>
          <a:p>
            <a:endParaRPr lang="en-US" dirty="0"/>
          </a:p>
        </p:txBody>
      </p:sp>
      <p:sp>
        <p:nvSpPr>
          <p:cNvPr id="4" name="TextBox 3">
            <a:extLst>
              <a:ext uri="{FF2B5EF4-FFF2-40B4-BE49-F238E27FC236}">
                <a16:creationId xmlns:a16="http://schemas.microsoft.com/office/drawing/2014/main" id="{29CEA688-D129-47CA-828D-ABA4B71DFCA2}"/>
              </a:ext>
            </a:extLst>
          </p:cNvPr>
          <p:cNvSpPr txBox="1"/>
          <p:nvPr/>
        </p:nvSpPr>
        <p:spPr>
          <a:xfrm rot="20455358">
            <a:off x="316467" y="629190"/>
            <a:ext cx="3175000" cy="954107"/>
          </a:xfrm>
          <a:prstGeom prst="rect">
            <a:avLst/>
          </a:prstGeom>
          <a:solidFill>
            <a:srgbClr val="FFC000"/>
          </a:solidFill>
          <a:ln>
            <a:solidFill>
              <a:srgbClr val="0070C0"/>
            </a:solidFill>
          </a:ln>
        </p:spPr>
        <p:txBody>
          <a:bodyPr wrap="square" rtlCol="0">
            <a:spAutoFit/>
          </a:bodyPr>
          <a:lstStyle/>
          <a:p>
            <a:pPr algn="ctr"/>
            <a:r>
              <a:rPr lang="en-US" sz="2800" b="1" dirty="0">
                <a:solidFill>
                  <a:srgbClr val="0070C0"/>
                </a:solidFill>
                <a:latin typeface="Aharoni" panose="02010803020104030203" pitchFamily="2" charset="-79"/>
                <a:cs typeface="Aharoni" panose="02010803020104030203" pitchFamily="2" charset="-79"/>
              </a:rPr>
              <a:t>Policies  = Binding</a:t>
            </a:r>
          </a:p>
        </p:txBody>
      </p:sp>
    </p:spTree>
    <p:extLst>
      <p:ext uri="{BB962C8B-B14F-4D97-AF65-F5344CB8AC3E}">
        <p14:creationId xmlns:p14="http://schemas.microsoft.com/office/powerpoint/2010/main" val="86038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6F40B-839C-4F69-9C43-45C5DA054995}"/>
              </a:ext>
            </a:extLst>
          </p:cNvPr>
          <p:cNvSpPr>
            <a:spLocks noGrp="1"/>
          </p:cNvSpPr>
          <p:nvPr>
            <p:ph type="title"/>
          </p:nvPr>
        </p:nvSpPr>
        <p:spPr>
          <a:xfrm>
            <a:off x="628650" y="963877"/>
            <a:ext cx="2620771" cy="4930246"/>
          </a:xfrm>
        </p:spPr>
        <p:txBody>
          <a:bodyPr>
            <a:normAutofit/>
          </a:bodyPr>
          <a:lstStyle/>
          <a:p>
            <a:pPr algn="r"/>
            <a:r>
              <a:rPr lang="en-US" dirty="0">
                <a:solidFill>
                  <a:schemeClr val="accent1"/>
                </a:solidFill>
                <a:latin typeface="Aharoni" panose="02010803020104030203" pitchFamily="2" charset="-79"/>
                <a:cs typeface="Aharoni" panose="02010803020104030203" pitchFamily="2" charset="-79"/>
              </a:rPr>
              <a:t>Best Practices Guide</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B754AEB-C8AE-4363-821C-B1AF7551C05C}"/>
              </a:ext>
            </a:extLst>
          </p:cNvPr>
          <p:cNvSpPr>
            <a:spLocks noGrp="1"/>
          </p:cNvSpPr>
          <p:nvPr>
            <p:ph idx="1"/>
          </p:nvPr>
        </p:nvSpPr>
        <p:spPr>
          <a:xfrm>
            <a:off x="3732023" y="963877"/>
            <a:ext cx="4783327" cy="4930246"/>
          </a:xfrm>
        </p:spPr>
        <p:txBody>
          <a:bodyPr anchor="ctr">
            <a:normAutofit lnSpcReduction="10000"/>
          </a:bodyPr>
          <a:lstStyle/>
          <a:p>
            <a:pPr>
              <a:lnSpc>
                <a:spcPct val="90000"/>
              </a:lnSpc>
            </a:pPr>
            <a:r>
              <a:rPr lang="en-US" sz="1900" b="1" dirty="0"/>
              <a:t>Part One – Practices that support a positive learning environment</a:t>
            </a:r>
          </a:p>
          <a:p>
            <a:pPr>
              <a:lnSpc>
                <a:spcPct val="90000"/>
              </a:lnSpc>
            </a:pPr>
            <a:r>
              <a:rPr lang="en-US" sz="1900" b="1" dirty="0"/>
              <a:t>Part Two – Instructional practices and classroom management</a:t>
            </a:r>
          </a:p>
          <a:p>
            <a:pPr>
              <a:lnSpc>
                <a:spcPct val="90000"/>
              </a:lnSpc>
            </a:pPr>
            <a:r>
              <a:rPr lang="en-US" sz="1900" b="1" dirty="0">
                <a:solidFill>
                  <a:srgbClr val="FF0000"/>
                </a:solidFill>
              </a:rPr>
              <a:t>Part Three – School-wide discipline interventions and consequences - and the classroom portion of the Progressive Discipline Plan</a:t>
            </a:r>
          </a:p>
          <a:p>
            <a:pPr>
              <a:lnSpc>
                <a:spcPct val="90000"/>
              </a:lnSpc>
            </a:pPr>
            <a:r>
              <a:rPr lang="en-US" sz="1900" b="1" dirty="0"/>
              <a:t>Part Four – Ways schools can support the practices</a:t>
            </a:r>
          </a:p>
          <a:p>
            <a:pPr>
              <a:lnSpc>
                <a:spcPct val="90000"/>
              </a:lnSpc>
              <a:buFontTx/>
              <a:buChar char="-"/>
            </a:pPr>
            <a:r>
              <a:rPr lang="en-US" sz="1900" dirty="0"/>
              <a:t>Created in 1996 with ongoing efforts and revisions by various behavior management teams throughout the county</a:t>
            </a:r>
          </a:p>
          <a:p>
            <a:pPr>
              <a:lnSpc>
                <a:spcPct val="90000"/>
              </a:lnSpc>
              <a:buFontTx/>
              <a:buChar char="-"/>
            </a:pPr>
            <a:r>
              <a:rPr lang="en-US" sz="1900" dirty="0"/>
              <a:t>Recently reviewed and edited with support from Dr. Peter Leone at the University of Maryland and administrative teams at the 2018 Leadership Academy in Wicomico county</a:t>
            </a:r>
          </a:p>
        </p:txBody>
      </p:sp>
      <p:sp>
        <p:nvSpPr>
          <p:cNvPr id="4" name="Footer Placeholder 3">
            <a:extLst>
              <a:ext uri="{FF2B5EF4-FFF2-40B4-BE49-F238E27FC236}">
                <a16:creationId xmlns:a16="http://schemas.microsoft.com/office/drawing/2014/main" id="{8489810C-B593-496B-88BB-CC8FB4183BE3}"/>
              </a:ext>
            </a:extLst>
          </p:cNvPr>
          <p:cNvSpPr>
            <a:spLocks noGrp="1"/>
          </p:cNvSpPr>
          <p:nvPr>
            <p:ph type="ftr" sz="quarter" idx="11"/>
          </p:nvPr>
        </p:nvSpPr>
        <p:spPr>
          <a:xfrm>
            <a:off x="3732023" y="6033479"/>
            <a:ext cx="3944989" cy="365125"/>
          </a:xfrm>
        </p:spPr>
        <p:txBody>
          <a:bodyPr>
            <a:normAutofit/>
          </a:bodyPr>
          <a:lstStyle/>
          <a:p>
            <a:pPr algn="l">
              <a:spcAft>
                <a:spcPts val="600"/>
              </a:spcAft>
            </a:pPr>
            <a:r>
              <a:rPr lang="en-US" sz="900">
                <a:solidFill>
                  <a:schemeClr val="tx1">
                    <a:alpha val="80000"/>
                  </a:schemeClr>
                </a:solidFill>
              </a:rPr>
              <a:t>2019 New Teacher Summer Academy</a:t>
            </a:r>
          </a:p>
        </p:txBody>
      </p:sp>
    </p:spTree>
    <p:extLst>
      <p:ext uri="{BB962C8B-B14F-4D97-AF65-F5344CB8AC3E}">
        <p14:creationId xmlns:p14="http://schemas.microsoft.com/office/powerpoint/2010/main" val="187338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16AD0-41EC-4999-A2BB-2F5ADE9CB5A6}"/>
              </a:ext>
            </a:extLst>
          </p:cNvPr>
          <p:cNvSpPr>
            <a:spLocks noGrp="1"/>
          </p:cNvSpPr>
          <p:nvPr>
            <p:ph type="title"/>
          </p:nvPr>
        </p:nvSpPr>
        <p:spPr>
          <a:xfrm>
            <a:off x="5059971" y="1783959"/>
            <a:ext cx="3483937" cy="2889114"/>
          </a:xfrm>
        </p:spPr>
        <p:txBody>
          <a:bodyPr vert="horz" lIns="91440" tIns="45720" rIns="91440" bIns="45720" rtlCol="0" anchor="b">
            <a:normAutofit/>
          </a:bodyPr>
          <a:lstStyle/>
          <a:p>
            <a:pPr algn="l">
              <a:lnSpc>
                <a:spcPct val="90000"/>
              </a:lnSpc>
            </a:pPr>
            <a:r>
              <a:rPr lang="en-US" sz="4700" kern="1200" dirty="0">
                <a:solidFill>
                  <a:schemeClr val="bg1"/>
                </a:solidFill>
                <a:latin typeface="+mj-lt"/>
                <a:ea typeface="+mj-ea"/>
                <a:cs typeface="+mj-cs"/>
              </a:rPr>
              <a:t>Best Practices Guide: Part 3</a:t>
            </a:r>
          </a:p>
        </p:txBody>
      </p:sp>
      <p:sp>
        <p:nvSpPr>
          <p:cNvPr id="3" name="Content Placeholder 2">
            <a:extLst>
              <a:ext uri="{FF2B5EF4-FFF2-40B4-BE49-F238E27FC236}">
                <a16:creationId xmlns:a16="http://schemas.microsoft.com/office/drawing/2014/main" id="{407D5605-E012-4796-A50C-027FA40030C2}"/>
              </a:ext>
            </a:extLst>
          </p:cNvPr>
          <p:cNvSpPr>
            <a:spLocks noGrp="1"/>
          </p:cNvSpPr>
          <p:nvPr>
            <p:ph idx="1"/>
          </p:nvPr>
        </p:nvSpPr>
        <p:spPr>
          <a:xfrm>
            <a:off x="5152506" y="4862421"/>
            <a:ext cx="4206685" cy="1147863"/>
          </a:xfrm>
        </p:spPr>
        <p:txBody>
          <a:bodyPr vert="horz" lIns="91440" tIns="45720" rIns="91440" bIns="45720" rtlCol="0" anchor="t">
            <a:normAutofit/>
          </a:bodyPr>
          <a:lstStyle/>
          <a:p>
            <a:pPr marL="0" indent="0">
              <a:lnSpc>
                <a:spcPct val="90000"/>
              </a:lnSpc>
              <a:spcBef>
                <a:spcPts val="1000"/>
              </a:spcBef>
              <a:buNone/>
            </a:pPr>
            <a:r>
              <a:rPr lang="en-US" sz="2800" kern="1200" dirty="0">
                <a:solidFill>
                  <a:schemeClr val="bg1"/>
                </a:solidFill>
                <a:latin typeface="+mn-lt"/>
                <a:ea typeface="+mn-ea"/>
                <a:cs typeface="+mn-cs"/>
              </a:rPr>
              <a:t>Is this your parent</a:t>
            </a:r>
            <a:r>
              <a:rPr lang="en-US" sz="2800" dirty="0">
                <a:solidFill>
                  <a:schemeClr val="bg1"/>
                </a:solidFill>
              </a:rPr>
              <a:t>s’</a:t>
            </a:r>
            <a:r>
              <a:rPr lang="en-US" sz="2800" kern="1200" dirty="0">
                <a:solidFill>
                  <a:schemeClr val="bg1"/>
                </a:solidFill>
                <a:latin typeface="+mn-lt"/>
                <a:ea typeface="+mn-ea"/>
                <a:cs typeface="+mn-cs"/>
              </a:rPr>
              <a:t> discipline?</a:t>
            </a: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drawing of a cartoon character&#10;&#10;Description automatically generated">
            <a:extLst>
              <a:ext uri="{FF2B5EF4-FFF2-40B4-BE49-F238E27FC236}">
                <a16:creationId xmlns:a16="http://schemas.microsoft.com/office/drawing/2014/main" id="{4D02F80C-C3DC-45E1-BD3B-51F7EFE39F8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4536" y="1176375"/>
            <a:ext cx="3035882" cy="3137078"/>
          </a:xfrm>
          <a:prstGeom prst="rect">
            <a:avLst/>
          </a:prstGeom>
        </p:spPr>
      </p:pic>
      <p:sp>
        <p:nvSpPr>
          <p:cNvPr id="4" name="Footer Placeholder 3">
            <a:extLst>
              <a:ext uri="{FF2B5EF4-FFF2-40B4-BE49-F238E27FC236}">
                <a16:creationId xmlns:a16="http://schemas.microsoft.com/office/drawing/2014/main" id="{32FC3A50-2364-455A-A0FA-852EBDE10C86}"/>
              </a:ext>
            </a:extLst>
          </p:cNvPr>
          <p:cNvSpPr>
            <a:spLocks noGrp="1"/>
          </p:cNvSpPr>
          <p:nvPr>
            <p:ph type="ftr" sz="quarter" idx="11"/>
          </p:nvPr>
        </p:nvSpPr>
        <p:spPr>
          <a:xfrm>
            <a:off x="5059969" y="6199632"/>
            <a:ext cx="3192490" cy="314067"/>
          </a:xfrm>
        </p:spPr>
        <p:txBody>
          <a:bodyPr vert="horz" lIns="91440" tIns="45720" rIns="91440" bIns="45720" rtlCol="0" anchor="ctr">
            <a:normAutofit/>
          </a:bodyPr>
          <a:lstStyle/>
          <a:p>
            <a:pPr algn="l">
              <a:spcAft>
                <a:spcPts val="600"/>
              </a:spcAft>
            </a:pPr>
            <a:r>
              <a:rPr lang="en-US" sz="1000" kern="1200">
                <a:solidFill>
                  <a:schemeClr val="bg1">
                    <a:alpha val="80000"/>
                  </a:schemeClr>
                </a:solidFill>
                <a:latin typeface="+mn-lt"/>
                <a:ea typeface="+mn-ea"/>
                <a:cs typeface="+mn-cs"/>
              </a:rPr>
              <a:t>2019 New Teacher Summer Academy</a:t>
            </a:r>
          </a:p>
        </p:txBody>
      </p:sp>
    </p:spTree>
    <p:extLst>
      <p:ext uri="{BB962C8B-B14F-4D97-AF65-F5344CB8AC3E}">
        <p14:creationId xmlns:p14="http://schemas.microsoft.com/office/powerpoint/2010/main" val="2571063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solidFill>
                  <a:prstClr val="black">
                    <a:tint val="75000"/>
                  </a:prstClr>
                </a:solidFill>
              </a:rPr>
              <a:t>2019 New Teacher Summer Academy</a:t>
            </a:r>
          </a:p>
        </p:txBody>
      </p:sp>
      <p:pic>
        <p:nvPicPr>
          <p:cNvPr id="6" name="Picture 5" descr="Screen Clipping"/>
          <p:cNvPicPr>
            <a:picLocks noChangeAspect="1"/>
          </p:cNvPicPr>
          <p:nvPr/>
        </p:nvPicPr>
        <p:blipFill>
          <a:blip r:embed="rId2"/>
          <a:stretch>
            <a:fillRect/>
          </a:stretch>
        </p:blipFill>
        <p:spPr>
          <a:xfrm>
            <a:off x="3124200" y="170826"/>
            <a:ext cx="5456583" cy="6185524"/>
          </a:xfrm>
          <a:prstGeom prst="rect">
            <a:avLst/>
          </a:prstGeom>
        </p:spPr>
      </p:pic>
      <p:sp>
        <p:nvSpPr>
          <p:cNvPr id="4" name="Explosion: 8 Points 3"/>
          <p:cNvSpPr/>
          <p:nvPr/>
        </p:nvSpPr>
        <p:spPr>
          <a:xfrm rot="21068321">
            <a:off x="54584" y="2724856"/>
            <a:ext cx="3306601" cy="3943350"/>
          </a:xfrm>
          <a:prstGeom prst="irregularSeal1">
            <a:avLst/>
          </a:prstGeom>
          <a:solidFill>
            <a:srgbClr val="33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What are teachers’ responsibilities in the progression of consequences?</a:t>
            </a:r>
          </a:p>
        </p:txBody>
      </p:sp>
      <p:sp>
        <p:nvSpPr>
          <p:cNvPr id="7" name="TextBox 6"/>
          <p:cNvSpPr txBox="1"/>
          <p:nvPr/>
        </p:nvSpPr>
        <p:spPr>
          <a:xfrm>
            <a:off x="3374334" y="309974"/>
            <a:ext cx="541683" cy="554731"/>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636103" y="487019"/>
            <a:ext cx="3009071" cy="1815882"/>
          </a:xfrm>
          <a:prstGeom prst="rect">
            <a:avLst/>
          </a:prstGeom>
          <a:noFill/>
        </p:spPr>
        <p:txBody>
          <a:bodyPr wrap="square" rtlCol="0">
            <a:spAutoFit/>
          </a:bodyPr>
          <a:lstStyle/>
          <a:p>
            <a:r>
              <a:rPr lang="en-US" sz="2800" b="1" dirty="0">
                <a:latin typeface="Aharoni" panose="02010803020104030203" pitchFamily="2" charset="-79"/>
                <a:cs typeface="Aharoni" panose="02010803020104030203" pitchFamily="2" charset="-79"/>
              </a:rPr>
              <a:t>Progressive Discipline Model of Consequences for Misbehavior</a:t>
            </a:r>
          </a:p>
        </p:txBody>
      </p:sp>
      <p:sp>
        <p:nvSpPr>
          <p:cNvPr id="3" name="Arrow: Down 2"/>
          <p:cNvSpPr/>
          <p:nvPr/>
        </p:nvSpPr>
        <p:spPr>
          <a:xfrm>
            <a:off x="7420850" y="2116666"/>
            <a:ext cx="1278467" cy="956734"/>
          </a:xfrm>
          <a:prstGeom prst="downArrow">
            <a:avLst/>
          </a:prstGeom>
          <a:solidFill>
            <a:srgbClr val="33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3200" b="1" dirty="0">
                <a:solidFill>
                  <a:schemeClr val="tx1"/>
                </a:solidFill>
              </a:rPr>
              <a:t>X2</a:t>
            </a:r>
          </a:p>
        </p:txBody>
      </p:sp>
    </p:spTree>
    <p:extLst>
      <p:ext uri="{BB962C8B-B14F-4D97-AF65-F5344CB8AC3E}">
        <p14:creationId xmlns:p14="http://schemas.microsoft.com/office/powerpoint/2010/main" val="49718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theme/theme1.xml><?xml version="1.0" encoding="utf-8"?>
<a:theme xmlns:a="http://schemas.openxmlformats.org/drawingml/2006/main" name="6_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3348</TotalTime>
  <Words>1407</Words>
  <Application>Microsoft Office PowerPoint</Application>
  <PresentationFormat>On-screen Show (4:3)</PresentationFormat>
  <Paragraphs>221</Paragraphs>
  <Slides>26</Slides>
  <Notes>5</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26</vt:i4>
      </vt:variant>
    </vt:vector>
  </HeadingPairs>
  <TitlesOfParts>
    <vt:vector size="43" baseType="lpstr">
      <vt:lpstr>Aharoni</vt:lpstr>
      <vt:lpstr>Arial</vt:lpstr>
      <vt:lpstr>Calibri</vt:lpstr>
      <vt:lpstr>Century Gothic</vt:lpstr>
      <vt:lpstr>Comic Sans MS</vt:lpstr>
      <vt:lpstr>Corbel</vt:lpstr>
      <vt:lpstr>Gill Sans MT</vt:lpstr>
      <vt:lpstr>Impact</vt:lpstr>
      <vt:lpstr>Lucida Bright</vt:lpstr>
      <vt:lpstr>Noto Sans Symbols</vt:lpstr>
      <vt:lpstr>Times New Roman</vt:lpstr>
      <vt:lpstr>Trebuchet MS</vt:lpstr>
      <vt:lpstr>6_Facet</vt:lpstr>
      <vt:lpstr>2_Facet</vt:lpstr>
      <vt:lpstr>3_Facet</vt:lpstr>
      <vt:lpstr>Office Theme</vt:lpstr>
      <vt:lpstr>Badge</vt:lpstr>
      <vt:lpstr>Plan B: Responding to misbehavior</vt:lpstr>
      <vt:lpstr>PowerPoint Presentation</vt:lpstr>
      <vt:lpstr>PowerPoint Presentation</vt:lpstr>
      <vt:lpstr>You Can build the plane while flying it!</vt:lpstr>
      <vt:lpstr>You have many supports!</vt:lpstr>
      <vt:lpstr>PowerPoint Presentation</vt:lpstr>
      <vt:lpstr>Best Practices Guide</vt:lpstr>
      <vt:lpstr>Best Practices Guide: Part 3</vt:lpstr>
      <vt:lpstr>PowerPoint Presentation</vt:lpstr>
      <vt:lpstr>Basic Steps of   Progressive Discipline </vt:lpstr>
      <vt:lpstr>The Language of Love and Logic</vt:lpstr>
      <vt:lpstr>Behavior Toolkit of Strategies</vt:lpstr>
      <vt:lpstr>The Four Goals of Misbehavior</vt:lpstr>
      <vt:lpstr>Responding to Misbehavior on Day One</vt:lpstr>
      <vt:lpstr>Use These Moves</vt:lpstr>
      <vt:lpstr>PowerPoint Presentation</vt:lpstr>
      <vt:lpstr>PowerPoint Presentation</vt:lpstr>
      <vt:lpstr>Hold a Detention to Get Back on Track</vt:lpstr>
      <vt:lpstr>Contacting Parents</vt:lpstr>
      <vt:lpstr>Documenting Your Interventions</vt:lpstr>
      <vt:lpstr>Poll Everywhere </vt:lpstr>
      <vt:lpstr>Discuss Scenarios</vt:lpstr>
      <vt:lpstr>PowerPoint Presentation</vt:lpstr>
      <vt:lpstr>Some Students Require More Love than Logic…</vt:lpstr>
      <vt:lpstr>PowerPoint Presentation</vt:lpstr>
      <vt:lpstr>Meet New Colleagues!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B: Responding to misbehavior</dc:title>
  <dc:creator>Wendy Waller</dc:creator>
  <cp:lastModifiedBy>Wendy Waller</cp:lastModifiedBy>
  <cp:revision>18</cp:revision>
  <dcterms:created xsi:type="dcterms:W3CDTF">2019-08-16T04:37:11Z</dcterms:created>
  <dcterms:modified xsi:type="dcterms:W3CDTF">2019-08-20T14:49:51Z</dcterms:modified>
</cp:coreProperties>
</file>